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773"/>
  </p:normalViewPr>
  <p:slideViewPr>
    <p:cSldViewPr snapToGrid="0">
      <p:cViewPr varScale="1">
        <p:scale>
          <a:sx n="83" d="100"/>
          <a:sy n="83" d="100"/>
        </p:scale>
        <p:origin x="34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8024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57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7854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570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05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713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827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79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262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21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187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DF56B0-1D9C-B041-BCE2-60E7E12DD349}" type="datetimeFigureOut">
              <a:rPr lang="fr-FR" smtClean="0"/>
              <a:t>22/09/2025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976D6C-4345-C040-8BD7-34F2FEC8DFD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067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olice, logo, texte, Graphique&#10;&#10;Le contenu généré par l’IA peut être incorrect.">
            <a:extLst>
              <a:ext uri="{FF2B5EF4-FFF2-40B4-BE49-F238E27FC236}">
                <a16:creationId xmlns:a16="http://schemas.microsoft.com/office/drawing/2014/main" id="{8435760A-0913-22DE-1410-C8946E910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98" y="88858"/>
            <a:ext cx="5401056" cy="19419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6213A0B-FCAE-E225-5392-B46FBD23E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53340"/>
            <a:ext cx="3429000" cy="2286000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934E0828-A226-329C-363C-4C3E58321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05684" y="2953340"/>
            <a:ext cx="3696462" cy="664456"/>
          </a:xfrm>
          <a:solidFill>
            <a:srgbClr val="C00000"/>
          </a:solidFill>
        </p:spPr>
        <p:txBody>
          <a:bodyPr/>
          <a:lstStyle/>
          <a:p>
            <a:r>
              <a:rPr lang="fr-FR" dirty="0">
                <a:solidFill>
                  <a:schemeClr val="bg1"/>
                </a:solidFill>
              </a:rPr>
              <a:t>Vous rêvez de devenir propriétaire pour la première fois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E811C5-3E23-9D58-074D-F3A0AF9C0B1C}"/>
              </a:ext>
            </a:extLst>
          </p:cNvPr>
          <p:cNvSpPr txBox="1"/>
          <p:nvPr/>
        </p:nvSpPr>
        <p:spPr>
          <a:xfrm>
            <a:off x="3587496" y="3810000"/>
            <a:ext cx="291465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Le </a:t>
            </a:r>
            <a:r>
              <a:rPr lang="fr-FR" sz="1400" b="1" i="1" dirty="0"/>
              <a:t>Prêt à Taux Zéro (PTZ)</a:t>
            </a:r>
            <a:r>
              <a:rPr lang="fr-FR" sz="1400" dirty="0"/>
              <a:t> est une aide précieuse qui peut vous permettre de financer une partie de l’achat de votre résidence principale.</a:t>
            </a:r>
          </a:p>
          <a:p>
            <a:pPr algn="just"/>
            <a:endParaRPr lang="fr-FR" sz="1400" dirty="0"/>
          </a:p>
          <a:p>
            <a:pPr algn="just"/>
            <a:r>
              <a:rPr lang="fr-FR" sz="1400" dirty="0"/>
              <a:t>Grâce à ce dispositif mis en place par l’Etat, vous pouvez bénéficier d’un </a:t>
            </a:r>
            <a:r>
              <a:rPr lang="fr-FR" sz="1400" b="1" i="1" dirty="0"/>
              <a:t>prêt sans intérêts et sans frais de dossier</a:t>
            </a:r>
            <a:r>
              <a:rPr lang="fr-FR" sz="1400" dirty="0"/>
              <a:t>, sous certaines conditions.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9D681E0-8A91-B1E8-78CD-012A5CC25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846" y="1905671"/>
            <a:ext cx="5829300" cy="1157569"/>
          </a:xfrm>
        </p:spPr>
        <p:txBody>
          <a:bodyPr>
            <a:normAutofit/>
          </a:bodyPr>
          <a:lstStyle/>
          <a:p>
            <a:r>
              <a:rPr lang="fr-FR" sz="1800" dirty="0">
                <a:latin typeface="AkayaTelivigala" pitchFamily="2" charset="77"/>
                <a:cs typeface="AkayaTelivigala" pitchFamily="2" charset="77"/>
              </a:rPr>
              <a:t>Notre nouvelle </a:t>
            </a:r>
            <a:r>
              <a:rPr lang="fr-FR" sz="1800" dirty="0">
                <a:solidFill>
                  <a:srgbClr val="C00000"/>
                </a:solidFill>
                <a:latin typeface="AkayaTelivigala" pitchFamily="2" charset="77"/>
                <a:cs typeface="AkayaTelivigala" pitchFamily="2" charset="77"/>
              </a:rPr>
              <a:t>Gamme ACCESS </a:t>
            </a:r>
            <a:r>
              <a:rPr lang="fr-FR" sz="1800" dirty="0">
                <a:latin typeface="AkayaTelivigala" pitchFamily="2" charset="77"/>
                <a:cs typeface="AkayaTelivigala" pitchFamily="2" charset="77"/>
              </a:rPr>
              <a:t>enfin à votre disposition. Spécialement pensée pour guider nos clients éligibles au prêt à taux zéro vers la réussite de leur projet immobilier.</a:t>
            </a:r>
            <a:br>
              <a:rPr lang="fr-FR" sz="1800" dirty="0">
                <a:latin typeface="AkayaTelivigala" pitchFamily="2" charset="77"/>
                <a:cs typeface="AkayaTelivigala" pitchFamily="2" charset="77"/>
              </a:rPr>
            </a:br>
            <a:endParaRPr lang="fr-FR" sz="1800" dirty="0">
              <a:latin typeface="AkayaTelivigala" pitchFamily="2" charset="77"/>
              <a:cs typeface="AkayaTelivigala" pitchFamily="2" charset="77"/>
            </a:endParaRPr>
          </a:p>
        </p:txBody>
      </p:sp>
      <p:pic>
        <p:nvPicPr>
          <p:cNvPr id="10" name="Image 9" descr="Une image contenant bâtiment, plein air, propriété, fenêtre&#10;&#10;Le contenu généré par l’IA peut être incorrect.">
            <a:extLst>
              <a:ext uri="{FF2B5EF4-FFF2-40B4-BE49-F238E27FC236}">
                <a16:creationId xmlns:a16="http://schemas.microsoft.com/office/drawing/2014/main" id="{5AF77CE7-2E5F-3BE9-745E-7255995FD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706" y="6312499"/>
            <a:ext cx="2250440" cy="3375660"/>
          </a:xfrm>
          <a:prstGeom prst="rect">
            <a:avLst/>
          </a:prstGeom>
        </p:spPr>
      </p:pic>
      <p:sp>
        <p:nvSpPr>
          <p:cNvPr id="11" name="Sous-titre 2">
            <a:extLst>
              <a:ext uri="{FF2B5EF4-FFF2-40B4-BE49-F238E27FC236}">
                <a16:creationId xmlns:a16="http://schemas.microsoft.com/office/drawing/2014/main" id="{4560E4A8-9A39-8D61-B1F7-4D7325C6E5B1}"/>
              </a:ext>
            </a:extLst>
          </p:cNvPr>
          <p:cNvSpPr txBox="1">
            <a:spLocks/>
          </p:cNvSpPr>
          <p:nvPr/>
        </p:nvSpPr>
        <p:spPr>
          <a:xfrm>
            <a:off x="355854" y="5812623"/>
            <a:ext cx="2116836" cy="317383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1"/>
                </a:solidFill>
              </a:rPr>
              <a:t>Bon à savoir.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5AD5E47-3BC9-3ADF-2E98-9A73E2D13521}"/>
              </a:ext>
            </a:extLst>
          </p:cNvPr>
          <p:cNvSpPr txBox="1"/>
          <p:nvPr/>
        </p:nvSpPr>
        <p:spPr>
          <a:xfrm>
            <a:off x="355854" y="6312499"/>
            <a:ext cx="32461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/>
              <a:t>Pour être éligible au PTZ, vous ne devez pas avoir été propriétaire de votre résidence principale au cours des deux dernières années.</a:t>
            </a:r>
          </a:p>
          <a:p>
            <a:pPr algn="just"/>
            <a:endParaRPr lang="fr-FR" sz="1400" dirty="0"/>
          </a:p>
          <a:p>
            <a:pPr algn="just"/>
            <a:r>
              <a:rPr lang="fr-FR" sz="1400" dirty="0"/>
              <a:t>La durée du PTZ varie généralement entre 20 et 25 ans, avec la possibilité d’un différé de remboursement pouvant aller jusqu’à plusieurs années.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A299CC84-5BAB-33AC-95B6-42A3965B5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321" y="8367297"/>
            <a:ext cx="1869186" cy="132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29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3BB5173-2CB7-FCCD-0ACB-3AA34DC07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2446" y="710133"/>
            <a:ext cx="6356595" cy="899538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C23C54B-7569-0869-E9C6-71C3CC1D2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368125"/>
            <a:ext cx="5915025" cy="61559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000" dirty="0">
                <a:latin typeface="+mn-lt"/>
                <a:cs typeface="AkayaTelivigala" pitchFamily="2" charset="77"/>
              </a:rPr>
              <a:t>LE PTZ EST DE RETOUR EN 2025 POUR LA CONSTRUCTION D’UNE MAISON INDIVIDUELLE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194CD3-C078-C6C1-C423-0E32CCD98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9" y="1014694"/>
            <a:ext cx="3689031" cy="410986"/>
          </a:xfrm>
          <a:solidFill>
            <a:srgbClr val="C00000"/>
          </a:solidFill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bg1"/>
                </a:solidFill>
              </a:rPr>
              <a:t>COMMENT CA FONCTIONNE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352633-A772-731F-DC32-AC9698B76CD8}"/>
              </a:ext>
            </a:extLst>
          </p:cNvPr>
          <p:cNvSpPr txBox="1"/>
          <p:nvPr/>
        </p:nvSpPr>
        <p:spPr>
          <a:xfrm>
            <a:off x="4008120" y="1947160"/>
            <a:ext cx="25155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/>
              <a:t>Les nouveaux outils se calculent en fonction des revenus de votre ménage ainsi que de votre quotient familial et de votre zone de construction.</a:t>
            </a:r>
          </a:p>
          <a:p>
            <a:pPr algn="just"/>
            <a:endParaRPr lang="fr-FR" sz="1200" dirty="0"/>
          </a:p>
          <a:p>
            <a:pPr algn="just"/>
            <a:r>
              <a:rPr lang="fr-FR" sz="1200" dirty="0"/>
              <a:t>A droite le tableau avec les plafonds de ressources pour que vous puissiez juger si vous êtes éligibles à cette aide.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F2A1775-777D-56D0-38A7-787D5052C502}"/>
              </a:ext>
            </a:extLst>
          </p:cNvPr>
          <p:cNvSpPr txBox="1"/>
          <p:nvPr/>
        </p:nvSpPr>
        <p:spPr>
          <a:xfrm>
            <a:off x="3032760" y="4515326"/>
            <a:ext cx="34909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dirty="0"/>
              <a:t>Dans le cadre de la construction d’une maison individuelle, le droit au PTZ peut couvrir jusqu’à 30 % du montant de votre </a:t>
            </a:r>
            <a:r>
              <a:rPr lang="fr-FR" sz="1200" b="1" dirty="0">
                <a:solidFill>
                  <a:srgbClr val="C00000"/>
                </a:solidFill>
              </a:rPr>
              <a:t>MAG</a:t>
            </a:r>
            <a:r>
              <a:rPr lang="fr-FR" sz="1200" dirty="0"/>
              <a:t> !</a:t>
            </a:r>
          </a:p>
          <a:p>
            <a:pPr algn="just"/>
            <a:endParaRPr lang="fr-FR" sz="1200" dirty="0"/>
          </a:p>
          <a:p>
            <a:r>
              <a:rPr lang="fr-FR" sz="1200" dirty="0"/>
              <a:t>Selon la tranche à laquelle vous appartenez, la durée de votre remboursement ainsi que votre différé ne sont pas les mêmes.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ECFBE0-4009-794A-7AEB-49C10B9AFFE1}"/>
              </a:ext>
            </a:extLst>
          </p:cNvPr>
          <p:cNvSpPr txBox="1"/>
          <p:nvPr/>
        </p:nvSpPr>
        <p:spPr>
          <a:xfrm>
            <a:off x="319089" y="6461760"/>
            <a:ext cx="6204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Un doute sur votre éligibilité au PTZ ? </a:t>
            </a:r>
            <a:r>
              <a:rPr lang="fr-FR" sz="1400" b="1" dirty="0">
                <a:solidFill>
                  <a:srgbClr val="C00000"/>
                </a:solidFill>
              </a:rPr>
              <a:t>MAG</a:t>
            </a:r>
            <a:r>
              <a:rPr lang="fr-FR" sz="1400" dirty="0"/>
              <a:t> va vous diriger auprès d’un de ses partenaires financiers et vous aider dans vos démarches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0D96DF-38D8-F175-B843-C4A1A4800B90}"/>
              </a:ext>
            </a:extLst>
          </p:cNvPr>
          <p:cNvSpPr txBox="1"/>
          <p:nvPr/>
        </p:nvSpPr>
        <p:spPr>
          <a:xfrm>
            <a:off x="320262" y="8690126"/>
            <a:ext cx="1772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/>
              <a:t>Agence Clermont </a:t>
            </a:r>
            <a:r>
              <a:rPr lang="fr-FR" sz="1200" b="1" u="sng" dirty="0" err="1"/>
              <a:t>Fd</a:t>
            </a:r>
            <a:endParaRPr lang="fr-FR" sz="1200" b="1" u="sng" dirty="0"/>
          </a:p>
          <a:p>
            <a:pPr algn="ctr"/>
            <a:r>
              <a:rPr lang="fr-FR" sz="1200" dirty="0"/>
              <a:t>49 Rue de la Ganne</a:t>
            </a:r>
          </a:p>
          <a:p>
            <a:pPr algn="ctr"/>
            <a:r>
              <a:rPr lang="fr-FR" sz="1200" dirty="0"/>
              <a:t>63 170 AUBIERE</a:t>
            </a:r>
          </a:p>
          <a:p>
            <a:pPr algn="ctr"/>
            <a:r>
              <a:rPr lang="fr-FR" sz="1200" dirty="0"/>
              <a:t>04 73 90 00 90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E0BE84-854A-1F75-B1CD-83ACEA0BACED}"/>
              </a:ext>
            </a:extLst>
          </p:cNvPr>
          <p:cNvSpPr txBox="1"/>
          <p:nvPr/>
        </p:nvSpPr>
        <p:spPr>
          <a:xfrm>
            <a:off x="2479145" y="8706878"/>
            <a:ext cx="1899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/>
              <a:t>Agence Thiers</a:t>
            </a:r>
          </a:p>
          <a:p>
            <a:pPr algn="ctr"/>
            <a:r>
              <a:rPr lang="fr-FR" sz="1200" dirty="0"/>
              <a:t>1 Voie Romaine</a:t>
            </a:r>
          </a:p>
          <a:p>
            <a:pPr algn="ctr"/>
            <a:r>
              <a:rPr lang="fr-FR" sz="1200" dirty="0"/>
              <a:t>63 920 PESCHADOIRES</a:t>
            </a:r>
          </a:p>
          <a:p>
            <a:pPr algn="ctr"/>
            <a:r>
              <a:rPr lang="fr-FR" sz="1200" dirty="0"/>
              <a:t>04 73 80 10 00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BFCD438-5ED2-6982-ABCB-7A8436F992C7}"/>
              </a:ext>
            </a:extLst>
          </p:cNvPr>
          <p:cNvSpPr txBox="1"/>
          <p:nvPr/>
        </p:nvSpPr>
        <p:spPr>
          <a:xfrm>
            <a:off x="4765074" y="8690126"/>
            <a:ext cx="2037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/>
              <a:t>Agence Vichy</a:t>
            </a:r>
          </a:p>
          <a:p>
            <a:pPr algn="ctr"/>
            <a:r>
              <a:rPr lang="fr-FR" sz="1200" dirty="0"/>
              <a:t>127 Av. de Vichy</a:t>
            </a:r>
          </a:p>
          <a:p>
            <a:pPr algn="ctr"/>
            <a:r>
              <a:rPr lang="fr-FR" sz="1200" dirty="0"/>
              <a:t>03 700 BELLERIVE/ Allier</a:t>
            </a:r>
          </a:p>
          <a:p>
            <a:pPr algn="ctr"/>
            <a:r>
              <a:rPr lang="fr-FR" sz="1200" dirty="0"/>
              <a:t>04 73 30 50 90</a:t>
            </a:r>
          </a:p>
        </p:txBody>
      </p:sp>
      <p:pic>
        <p:nvPicPr>
          <p:cNvPr id="12" name="Image 11" descr="Une image contenant Police, logo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6000231C-3399-A25D-DC17-D08E980EC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25" y="7418256"/>
            <a:ext cx="720896" cy="719339"/>
          </a:xfrm>
          <a:prstGeom prst="rect">
            <a:avLst/>
          </a:prstGeom>
        </p:spPr>
      </p:pic>
      <p:pic>
        <p:nvPicPr>
          <p:cNvPr id="13" name="Image 1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D0D19DBD-E6AD-17B0-14CA-DED47DD9E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922" y="7311700"/>
            <a:ext cx="932453" cy="93245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126A2A5-3C89-EA0C-DE9A-52255D98B5C2}"/>
              </a:ext>
            </a:extLst>
          </p:cNvPr>
          <p:cNvSpPr/>
          <p:nvPr/>
        </p:nvSpPr>
        <p:spPr>
          <a:xfrm rot="20764222">
            <a:off x="1343770" y="7536790"/>
            <a:ext cx="39589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Vous avez les cartes en main. Le PTZ est là,</a:t>
            </a:r>
          </a:p>
          <a:p>
            <a:pPr algn="ctr"/>
            <a:r>
              <a:rPr lang="fr-FR" sz="16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MAG </a:t>
            </a:r>
            <a:r>
              <a:rPr lang="fr-FR" sz="1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aussi. On en parle ensemble ?</a:t>
            </a:r>
          </a:p>
        </p:txBody>
      </p:sp>
    </p:spTree>
    <p:extLst>
      <p:ext uri="{BB962C8B-B14F-4D97-AF65-F5344CB8AC3E}">
        <p14:creationId xmlns:p14="http://schemas.microsoft.com/office/powerpoint/2010/main" val="41336491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350</Words>
  <Application>Microsoft Macintosh PowerPoint</Application>
  <PresentationFormat>Format A4 (210 x 297 mm)</PresentationFormat>
  <Paragraphs>32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AkayaTelivigala</vt:lpstr>
      <vt:lpstr>Aptos</vt:lpstr>
      <vt:lpstr>Aptos Display</vt:lpstr>
      <vt:lpstr>Arial</vt:lpstr>
      <vt:lpstr>Thème Office</vt:lpstr>
      <vt:lpstr>Notre nouvelle Gamme ACCESS enfin à votre disposition. Spécialement pensée pour guider nos clients éligibles au prêt à taux zéro vers la réussite de leur projet immobilier. </vt:lpstr>
      <vt:lpstr>LE PTZ EST DE RETOUR EN 2025 POUR LA CONSTRUCTION D’UNE MAISON INDIVIDUELLE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Morgan Roux</dc:creator>
  <cp:lastModifiedBy>Morgan Roux</cp:lastModifiedBy>
  <cp:revision>2</cp:revision>
  <cp:lastPrinted>2025-09-15T13:26:37Z</cp:lastPrinted>
  <dcterms:created xsi:type="dcterms:W3CDTF">2025-09-15T12:05:51Z</dcterms:created>
  <dcterms:modified xsi:type="dcterms:W3CDTF">2025-09-22T08:33:02Z</dcterms:modified>
</cp:coreProperties>
</file>