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0" d="100"/>
          <a:sy n="110" d="100"/>
        </p:scale>
        <p:origin x="1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image" Target="../media/image9.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088"/>
          </a:xfrm>
          <a:prstGeom prst="rect">
            <a:avLst/>
          </a:prstGeom>
        </p:spPr>
      </p:pic>
      <p:sp>
        <p:nvSpPr>
          <p:cNvPr id="4" name="TextBox 3"/>
          <p:cNvSpPr txBox="1"/>
          <p:nvPr/>
        </p:nvSpPr>
        <p:spPr>
          <a:xfrm>
            <a:off x="543719" y="1052453"/>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pensée pour </a:t>
            </a:r>
            <a:r>
              <a:rPr lang="fr-FR" dirty="0">
                <a:latin typeface="AkayaTelivigala" pitchFamily="2" charset="77"/>
                <a:cs typeface="AkayaTelivigala" pitchFamily="2" charset="77"/>
              </a:rPr>
              <a:t>votre</a:t>
            </a:r>
            <a:r>
              <a:rPr dirty="0">
                <a:latin typeface="AkayaTelivigala" pitchFamily="2" charset="77"/>
                <a:cs typeface="AkayaTelivigala" pitchFamily="2" charset="77"/>
              </a:rPr>
              <a:t> </a:t>
            </a:r>
            <a:r>
              <a:rPr lang="fr-FR" dirty="0">
                <a:latin typeface="AkayaTelivigala" pitchFamily="2" charset="77"/>
                <a:cs typeface="AkayaTelivigala" pitchFamily="2" charset="77"/>
              </a:rPr>
              <a:t>belle famille</a:t>
            </a:r>
            <a:endParaRPr dirty="0">
              <a:latin typeface="AkayaTelivigala" pitchFamily="2" charset="77"/>
              <a:cs typeface="AkayaTelivigala" pitchFamily="2" charset="77"/>
            </a:endParaRPr>
          </a:p>
        </p:txBody>
      </p:sp>
      <p:sp>
        <p:nvSpPr>
          <p:cNvPr id="5" name="TextBox 4"/>
          <p:cNvSpPr txBox="1"/>
          <p:nvPr/>
        </p:nvSpPr>
        <p:spPr>
          <a:xfrm>
            <a:off x="370797" y="-36231"/>
            <a:ext cx="4751409" cy="1292662"/>
          </a:xfrm>
          <a:prstGeom prst="rect">
            <a:avLst/>
          </a:prstGeom>
          <a:noFill/>
        </p:spPr>
        <p:txBody>
          <a:bodyPr wrap="square">
            <a:spAutoFit/>
          </a:bodyPr>
          <a:lstStyle/>
          <a:p>
            <a:endParaRPr dirty="0"/>
          </a:p>
          <a:p>
            <a:pPr>
              <a:defRPr sz="6000" b="1">
                <a:solidFill>
                  <a:srgbClr val="FFFFFF"/>
                </a:solidFill>
              </a:defRPr>
            </a:pPr>
            <a:r>
              <a:rPr lang="fr-FR" u="sng" dirty="0"/>
              <a:t>Projet Epure</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b="1" dirty="0">
                <a:solidFill>
                  <a:srgbClr val="FFFFFF"/>
                </a:solidFill>
              </a:rPr>
              <a:t>80 080</a:t>
            </a:r>
            <a:r>
              <a:rPr lang="fr-FR" sz="1800" b="1" dirty="0">
                <a:solidFill>
                  <a:srgbClr val="FFFFFF"/>
                </a:solidFill>
              </a:rPr>
              <a:t> </a:t>
            </a:r>
            <a:r>
              <a:rPr sz="1800" b="1" dirty="0">
                <a:solidFill>
                  <a:srgbClr val="FFFFFF"/>
                </a:solidFill>
              </a:rPr>
              <a:t>€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rPr>
              <a:t>Gamme ACCESS</a:t>
            </a:r>
          </a:p>
        </p:txBody>
      </p:sp>
      <p:sp>
        <p:nvSpPr>
          <p:cNvPr id="3" name="Rectangle 2">
            <a:extLst>
              <a:ext uri="{FF2B5EF4-FFF2-40B4-BE49-F238E27FC236}">
                <a16:creationId xmlns:a16="http://schemas.microsoft.com/office/drawing/2014/main" id="{50BA5607-5C7F-B724-FF1E-BB9BF56348CD}"/>
              </a:ext>
            </a:extLst>
          </p:cNvPr>
          <p:cNvSpPr/>
          <p:nvPr/>
        </p:nvSpPr>
        <p:spPr>
          <a:xfrm>
            <a:off x="8229599" y="-36231"/>
            <a:ext cx="2471311" cy="91590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9" name="Picture 6">
            <a:extLst>
              <a:ext uri="{FF2B5EF4-FFF2-40B4-BE49-F238E27FC236}">
                <a16:creationId xmlns:a16="http://schemas.microsoft.com/office/drawing/2014/main" id="{BF75BD2A-6112-A168-79FB-AD65037F5D83}"/>
              </a:ext>
            </a:extLst>
          </p:cNvPr>
          <p:cNvPicPr>
            <a:picLocks noChangeAspect="1"/>
          </p:cNvPicPr>
          <p:nvPr/>
        </p:nvPicPr>
        <p:blipFill>
          <a:blip r:embed="rId3"/>
          <a:srcRect/>
          <a:stretch/>
        </p:blipFill>
        <p:spPr>
          <a:xfrm>
            <a:off x="8229598" y="-36231"/>
            <a:ext cx="2471312"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8BB10B0-53D5-4680-DBA6-B1EBEB70152F}"/>
              </a:ext>
            </a:extLst>
          </p:cNvPr>
          <p:cNvPicPr>
            <a:picLocks noChangeAspect="1"/>
          </p:cNvPicPr>
          <p:nvPr/>
        </p:nvPicPr>
        <p:blipFill>
          <a:blip r:embed="rId2"/>
          <a:srcRect/>
          <a:stretch/>
        </p:blipFill>
        <p:spPr>
          <a:xfrm>
            <a:off x="4104630" y="5403941"/>
            <a:ext cx="2479376" cy="891460"/>
          </a:xfrm>
          <a:prstGeom prst="rect">
            <a:avLst/>
          </a:prstGeom>
        </p:spPr>
      </p:pic>
      <p:sp>
        <p:nvSpPr>
          <p:cNvPr id="3" name="TextBox 3">
            <a:extLst>
              <a:ext uri="{FF2B5EF4-FFF2-40B4-BE49-F238E27FC236}">
                <a16:creationId xmlns:a16="http://schemas.microsoft.com/office/drawing/2014/main" id="{66C0C5FE-650B-47F6-A8BE-04222B809DE4}"/>
              </a:ext>
            </a:extLst>
          </p:cNvPr>
          <p:cNvSpPr txBox="1"/>
          <p:nvPr/>
        </p:nvSpPr>
        <p:spPr>
          <a:xfrm>
            <a:off x="4624409" y="6535771"/>
            <a:ext cx="1439818" cy="646331"/>
          </a:xfrm>
          <a:prstGeom prst="rect">
            <a:avLst/>
          </a:prstGeom>
          <a:noFill/>
        </p:spPr>
        <p:txBody>
          <a:bodyPr wrap="none">
            <a:spAutoFit/>
          </a:bodyPr>
          <a:lstStyle/>
          <a:p>
            <a:pPr>
              <a:defRPr sz="3600" b="1">
                <a:solidFill>
                  <a:srgbClr val="C80000"/>
                </a:solidFill>
              </a:defRPr>
            </a:pPr>
            <a:r>
              <a:rPr lang="fr-FR" dirty="0"/>
              <a:t>EPURE</a:t>
            </a:r>
            <a:endParaRPr dirty="0"/>
          </a:p>
        </p:txBody>
      </p:sp>
      <p:sp>
        <p:nvSpPr>
          <p:cNvPr id="4" name="TextBox 4">
            <a:extLst>
              <a:ext uri="{FF2B5EF4-FFF2-40B4-BE49-F238E27FC236}">
                <a16:creationId xmlns:a16="http://schemas.microsoft.com/office/drawing/2014/main" id="{B6379A9F-5D61-A313-2843-F5EB11249DF9}"/>
              </a:ext>
            </a:extLst>
          </p:cNvPr>
          <p:cNvSpPr txBox="1"/>
          <p:nvPr/>
        </p:nvSpPr>
        <p:spPr>
          <a:xfrm>
            <a:off x="151915" y="584914"/>
            <a:ext cx="2938426" cy="4185761"/>
          </a:xfrm>
          <a:prstGeom prst="rect">
            <a:avLst/>
          </a:prstGeom>
          <a:noFill/>
        </p:spPr>
        <p:txBody>
          <a:bodyPr wrap="square">
            <a:spAutoFit/>
          </a:bodyPr>
          <a:lstStyle/>
          <a:p>
            <a:pPr algn="ctr"/>
            <a:r>
              <a:rPr lang="fr-FR" sz="1400" b="1" u="sng" dirty="0"/>
              <a:t>Surface habitable : 72 m²</a:t>
            </a:r>
          </a:p>
          <a:p>
            <a:pPr algn="ctr"/>
            <a:endParaRPr lang="fr-FR" sz="1400" u="sng" dirty="0"/>
          </a:p>
          <a:p>
            <a:pPr algn="ctr"/>
            <a:r>
              <a:rPr lang="fr-FR" sz="1400" dirty="0"/>
              <a:t>🛏️ 2 lits – 🚽 1 – 🛁 1 – 🗄️ 1 cellier</a:t>
            </a:r>
          </a:p>
          <a:p>
            <a:pPr algn="ctr"/>
            <a:r>
              <a:rPr lang="fr-FR" sz="1400" b="1" i="1" dirty="0"/>
              <a:t>Espace jour : 35 m²</a:t>
            </a:r>
          </a:p>
          <a:p>
            <a:pPr algn="ctr"/>
            <a:br>
              <a:rPr lang="fr-FR" sz="1400" dirty="0"/>
            </a:br>
            <a:r>
              <a:rPr lang="fr-FR" sz="1400" b="1" u="sng" dirty="0"/>
              <a:t>Annexes : 16  m²</a:t>
            </a:r>
            <a:endParaRPr lang="fr-FR" sz="1400" u="sng" dirty="0"/>
          </a:p>
          <a:p>
            <a:pPr algn="ctr"/>
            <a:r>
              <a:rPr lang="fr-FR" sz="1400" dirty="0"/>
              <a:t>Garage 1 🚗</a:t>
            </a:r>
          </a:p>
          <a:p>
            <a:pPr algn="ctr"/>
            <a:endParaRPr lang="fr-FR" sz="1400" dirty="0"/>
          </a:p>
          <a:p>
            <a:pPr algn="ctr"/>
            <a:r>
              <a:rPr lang="fr-FR" sz="1400" dirty="0"/>
              <a:t>Avec ses </a:t>
            </a:r>
            <a:r>
              <a:rPr lang="fr-FR" sz="1400" b="1" dirty="0"/>
              <a:t>2 chambres confortables</a:t>
            </a:r>
            <a:r>
              <a:rPr lang="fr-FR" sz="1400" dirty="0"/>
              <a:t> et son </a:t>
            </a:r>
            <a:r>
              <a:rPr lang="fr-FR" sz="1400" b="1" dirty="0"/>
              <a:t>grand séjour et un garage.</a:t>
            </a:r>
          </a:p>
          <a:p>
            <a:pPr algn="ctr"/>
            <a:endParaRPr lang="fr-FR" sz="1400" b="1" dirty="0">
              <a:solidFill>
                <a:srgbClr val="C00000"/>
              </a:solidFill>
            </a:endParaRPr>
          </a:p>
          <a:p>
            <a:pPr algn="ctr"/>
            <a:r>
              <a:rPr lang="fr-FR" sz="1400" b="1" dirty="0">
                <a:solidFill>
                  <a:srgbClr val="C00000"/>
                </a:solidFill>
              </a:rPr>
              <a:t>Epure</a:t>
            </a:r>
            <a:r>
              <a:rPr lang="fr-FR" sz="1400" dirty="0"/>
              <a:t> est la maison idéale pour un jeune couple, son plan convivial est idéal et confortable.</a:t>
            </a:r>
          </a:p>
          <a:p>
            <a:pPr algn="ctr"/>
            <a:endParaRPr lang="fr-FR" sz="1400" dirty="0"/>
          </a:p>
          <a:p>
            <a:pPr algn="ctr"/>
            <a:r>
              <a:rPr lang="fr-FR" sz="1400" dirty="0"/>
              <a:t>Bien pensée avec des rangements, 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B4825DBF-6F40-EF75-15F1-0A170BB15BD3}"/>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CDEEE7C5-61F3-645B-927F-B08FD1A03F80}"/>
              </a:ext>
            </a:extLst>
          </p:cNvPr>
          <p:cNvPicPr>
            <a:picLocks noChangeAspect="1"/>
          </p:cNvPicPr>
          <p:nvPr/>
        </p:nvPicPr>
        <p:blipFill>
          <a:blip r:embed="rId4"/>
          <a:srcRect/>
          <a:stretch/>
        </p:blipFill>
        <p:spPr>
          <a:xfrm>
            <a:off x="6806839" y="5246372"/>
            <a:ext cx="3729882" cy="2098059"/>
          </a:xfrm>
          <a:prstGeom prst="rect">
            <a:avLst/>
          </a:prstGeom>
        </p:spPr>
      </p:pic>
      <p:pic>
        <p:nvPicPr>
          <p:cNvPr id="7" name="Picture 7">
            <a:extLst>
              <a:ext uri="{FF2B5EF4-FFF2-40B4-BE49-F238E27FC236}">
                <a16:creationId xmlns:a16="http://schemas.microsoft.com/office/drawing/2014/main" id="{BBA9581E-314A-A351-23E7-55011DF3A093}"/>
              </a:ext>
            </a:extLst>
          </p:cNvPr>
          <p:cNvPicPr>
            <a:picLocks noChangeAspect="1"/>
          </p:cNvPicPr>
          <p:nvPr/>
        </p:nvPicPr>
        <p:blipFill>
          <a:blip r:embed="rId5"/>
          <a:srcRect/>
          <a:stretch/>
        </p:blipFill>
        <p:spPr>
          <a:xfrm>
            <a:off x="151915" y="5246373"/>
            <a:ext cx="3729882" cy="2098058"/>
          </a:xfrm>
          <a:prstGeom prst="rect">
            <a:avLst/>
          </a:prstGeom>
        </p:spPr>
      </p:pic>
    </p:spTree>
    <p:extLst>
      <p:ext uri="{BB962C8B-B14F-4D97-AF65-F5344CB8AC3E}">
        <p14:creationId xmlns:p14="http://schemas.microsoft.com/office/powerpoint/2010/main" val="11148132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302CB9-D9EE-6767-DF0E-CB9EA8F8DA12}"/>
              </a:ext>
            </a:extLst>
          </p:cNvPr>
          <p:cNvPicPr>
            <a:picLocks noChangeAspect="1"/>
          </p:cNvPicPr>
          <p:nvPr/>
        </p:nvPicPr>
        <p:blipFill>
          <a:blip r:embed="rId2"/>
          <a:srcRect/>
          <a:stretch/>
        </p:blipFill>
        <p:spPr>
          <a:xfrm>
            <a:off x="274321" y="768177"/>
            <a:ext cx="5795223" cy="3259812"/>
          </a:xfrm>
          <a:prstGeom prst="rect">
            <a:avLst/>
          </a:prstGeom>
        </p:spPr>
      </p:pic>
      <p:pic>
        <p:nvPicPr>
          <p:cNvPr id="3" name="Picture 2">
            <a:extLst>
              <a:ext uri="{FF2B5EF4-FFF2-40B4-BE49-F238E27FC236}">
                <a16:creationId xmlns:a16="http://schemas.microsoft.com/office/drawing/2014/main" id="{7A0B1416-C8B2-A7D5-1883-02AFA92E907E}"/>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a:extLst>
              <a:ext uri="{FF2B5EF4-FFF2-40B4-BE49-F238E27FC236}">
                <a16:creationId xmlns:a16="http://schemas.microsoft.com/office/drawing/2014/main" id="{F656E66D-C1DA-5AD0-A864-9CA0E93BF7E0}"/>
              </a:ext>
            </a:extLst>
          </p:cNvPr>
          <p:cNvPicPr>
            <a:picLocks noChangeAspect="1"/>
          </p:cNvPicPr>
          <p:nvPr/>
        </p:nvPicPr>
        <p:blipFill>
          <a:blip r:embed="rId4"/>
          <a:srcRect/>
          <a:stretch/>
        </p:blipFill>
        <p:spPr>
          <a:xfrm>
            <a:off x="274318" y="4680170"/>
            <a:ext cx="4280746" cy="2407919"/>
          </a:xfrm>
          <a:prstGeom prst="rect">
            <a:avLst/>
          </a:prstGeom>
        </p:spPr>
      </p:pic>
      <p:pic>
        <p:nvPicPr>
          <p:cNvPr id="5" name="Picture 4">
            <a:extLst>
              <a:ext uri="{FF2B5EF4-FFF2-40B4-BE49-F238E27FC236}">
                <a16:creationId xmlns:a16="http://schemas.microsoft.com/office/drawing/2014/main" id="{B67F92B2-78EF-2858-155E-8A2203B900C5}"/>
              </a:ext>
            </a:extLst>
          </p:cNvPr>
          <p:cNvPicPr>
            <a:picLocks noChangeAspect="1"/>
          </p:cNvPicPr>
          <p:nvPr/>
        </p:nvPicPr>
        <p:blipFill>
          <a:blip r:embed="rId5"/>
          <a:srcRect/>
          <a:stretch/>
        </p:blipFill>
        <p:spPr>
          <a:xfrm>
            <a:off x="6408312" y="4680170"/>
            <a:ext cx="3611880" cy="2407920"/>
          </a:xfrm>
          <a:prstGeom prst="rect">
            <a:avLst/>
          </a:prstGeom>
        </p:spPr>
      </p:pic>
      <p:sp>
        <p:nvSpPr>
          <p:cNvPr id="6" name="TextBox 5">
            <a:extLst>
              <a:ext uri="{FF2B5EF4-FFF2-40B4-BE49-F238E27FC236}">
                <a16:creationId xmlns:a16="http://schemas.microsoft.com/office/drawing/2014/main" id="{EBD8687C-AF43-F74D-020E-F897143CEE4F}"/>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2E894AAA-21C8-C8D7-E722-837ED403DDE2}"/>
              </a:ext>
            </a:extLst>
          </p:cNvPr>
          <p:cNvSpPr txBox="1"/>
          <p:nvPr/>
        </p:nvSpPr>
        <p:spPr>
          <a:xfrm>
            <a:off x="4571999" y="4757322"/>
            <a:ext cx="1501880" cy="2092881"/>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a:solidFill>
                  <a:srgbClr val="C00000"/>
                </a:solidFill>
              </a:rPr>
              <a:t>Epure</a:t>
            </a:r>
            <a:r>
              <a:rPr lang="fr-FR" b="1" i="1" dirty="0"/>
              <a:t> s’adapte à vous </a:t>
            </a:r>
            <a:r>
              <a:rPr lang="fr-FR" b="1" i="1" dirty="0">
                <a:sym typeface="Wingdings" pitchFamily="2" charset="2"/>
              </a:rPr>
              <a:t></a:t>
            </a:r>
            <a:endParaRPr lang="fr-FR" b="1" i="1" dirty="0"/>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D3F1B510-AECE-2B2C-0DEB-5D054A8E43B2}"/>
              </a:ext>
            </a:extLst>
          </p:cNvPr>
          <p:cNvPicPr>
            <a:picLocks noChangeAspect="1"/>
          </p:cNvPicPr>
          <p:nvPr/>
        </p:nvPicPr>
        <p:blipFill>
          <a:blip r:embed="rId6"/>
          <a:srcRect/>
          <a:stretch/>
        </p:blipFill>
        <p:spPr>
          <a:xfrm>
            <a:off x="4608689" y="6679439"/>
            <a:ext cx="1411565" cy="507529"/>
          </a:xfrm>
          <a:prstGeom prst="rect">
            <a:avLst/>
          </a:prstGeom>
        </p:spPr>
      </p:pic>
    </p:spTree>
    <p:extLst>
      <p:ext uri="{BB962C8B-B14F-4D97-AF65-F5344CB8AC3E}">
        <p14:creationId xmlns:p14="http://schemas.microsoft.com/office/powerpoint/2010/main" val="365189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87FA8E-26A2-D282-25C1-D40C98ADE314}"/>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C64F2CEF-2DAB-4693-D387-0B3EDFD92E39}"/>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F0E35303-7F5A-C0F9-15A0-18A72826A1F3}"/>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F7A6566A-D660-9026-CD66-52AC659E8FFA}"/>
              </a:ext>
            </a:extLst>
          </p:cNvPr>
          <p:cNvSpPr txBox="1"/>
          <p:nvPr/>
        </p:nvSpPr>
        <p:spPr>
          <a:xfrm>
            <a:off x="7415724" y="895728"/>
            <a:ext cx="2593542" cy="1477328"/>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a:solidFill>
                  <a:srgbClr val="C00000"/>
                </a:solidFill>
              </a:rPr>
              <a:t>Epure</a:t>
            </a:r>
            <a:r>
              <a:rPr lang="fr-FR" sz="2400" b="1" dirty="0"/>
              <a:t> devenait enfin votre chez vous ?</a:t>
            </a:r>
            <a:endParaRPr sz="2400" b="1" dirty="0"/>
          </a:p>
        </p:txBody>
      </p:sp>
      <p:pic>
        <p:nvPicPr>
          <p:cNvPr id="6" name="Picture 5">
            <a:extLst>
              <a:ext uri="{FF2B5EF4-FFF2-40B4-BE49-F238E27FC236}">
                <a16:creationId xmlns:a16="http://schemas.microsoft.com/office/drawing/2014/main" id="{CB020FC7-8382-0135-B035-FB54D60005FC}"/>
              </a:ext>
            </a:extLst>
          </p:cNvPr>
          <p:cNvPicPr>
            <a:picLocks noChangeAspect="1"/>
          </p:cNvPicPr>
          <p:nvPr/>
        </p:nvPicPr>
        <p:blipFill>
          <a:blip r:embed="rId4"/>
          <a:srcRect/>
          <a:stretch/>
        </p:blipFill>
        <p:spPr>
          <a:xfrm>
            <a:off x="7233489" y="151965"/>
            <a:ext cx="3050856"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868DC63B-C467-EA37-8B49-3FEADA2896A0}"/>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BC609598-D670-E458-528B-E3D2C0A47C28}"/>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A773CF2D-87E3-D1F0-6E46-54BD6A93E5B4}"/>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5E4C7472-3FFB-618D-B95C-081C31F4F15A}"/>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86AB8F2E-2C98-6C69-8DC5-1A61F5BF9DA7}"/>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1FD0BDC1-8115-688A-3DA4-B2F64AF9368A}"/>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1CFD2343-4FF8-D074-CAFE-9B546C659F43}"/>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57A475F8-97A2-5517-2910-B6A47645D492}"/>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7041653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TotalTime>
  <Words>359</Words>
  <Application>Microsoft Macintosh PowerPoint</Application>
  <PresentationFormat>Personnalisé</PresentationFormat>
  <Paragraphs>49</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AkayaTelivigala</vt:lpstr>
      <vt:lpstr>Arial</vt:lpstr>
      <vt:lpstr>Calibri</vt:lpstr>
      <vt:lpstr>Wingdings</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11</cp:revision>
  <cp:lastPrinted>2025-09-12T07:00:29Z</cp:lastPrinted>
  <dcterms:created xsi:type="dcterms:W3CDTF">2013-01-27T09:14:16Z</dcterms:created>
  <dcterms:modified xsi:type="dcterms:W3CDTF">2025-09-16T14:37:25Z</dcterms:modified>
  <cp:category/>
</cp:coreProperties>
</file>