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754"/>
  </p:normalViewPr>
  <p:slideViewPr>
    <p:cSldViewPr snapToGrid="0" snapToObjects="1">
      <p:cViewPr varScale="1">
        <p:scale>
          <a:sx n="77" d="100"/>
          <a:sy n="77" d="100"/>
        </p:scale>
        <p:origin x="1536"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850"/>
          </a:xfrm>
          <a:prstGeom prst="rect">
            <a:avLst/>
          </a:prstGeom>
        </p:spPr>
      </p:pic>
      <p:sp>
        <p:nvSpPr>
          <p:cNvPr id="4" name="TextBox 3"/>
          <p:cNvSpPr txBox="1"/>
          <p:nvPr/>
        </p:nvSpPr>
        <p:spPr>
          <a:xfrm>
            <a:off x="199372" y="1004947"/>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a:t>
            </a:r>
            <a:r>
              <a:rPr lang="fr-FR" dirty="0">
                <a:latin typeface="AkayaTelivigala" pitchFamily="2" charset="77"/>
                <a:cs typeface="AkayaTelivigala" pitchFamily="2" charset="77"/>
              </a:rPr>
              <a:t>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confortable</a:t>
            </a:r>
            <a:r>
              <a:rPr dirty="0">
                <a:latin typeface="AkayaTelivigala" pitchFamily="2" charset="77"/>
                <a:cs typeface="AkayaTelivigala" pitchFamily="2" charset="77"/>
              </a:rPr>
              <a:t> pour </a:t>
            </a:r>
            <a:r>
              <a:rPr lang="fr-FR" dirty="0">
                <a:latin typeface="AkayaTelivigala" pitchFamily="2" charset="77"/>
                <a:cs typeface="AkayaTelivigala" pitchFamily="2" charset="77"/>
              </a:rPr>
              <a:t>investir aux normes PMR</a:t>
            </a:r>
            <a:endParaRPr dirty="0">
              <a:latin typeface="AkayaTelivigala" pitchFamily="2" charset="77"/>
              <a:cs typeface="AkayaTelivigala" pitchFamily="2" charset="77"/>
            </a:endParaRPr>
          </a:p>
        </p:txBody>
      </p:sp>
      <p:sp>
        <p:nvSpPr>
          <p:cNvPr id="5" name="TextBox 4"/>
          <p:cNvSpPr txBox="1"/>
          <p:nvPr/>
        </p:nvSpPr>
        <p:spPr>
          <a:xfrm>
            <a:off x="816014" y="-192703"/>
            <a:ext cx="5492189" cy="1292662"/>
          </a:xfrm>
          <a:prstGeom prst="rect">
            <a:avLst/>
          </a:prstGeom>
          <a:noFill/>
        </p:spPr>
        <p:txBody>
          <a:bodyPr wrap="square">
            <a:spAutoFit/>
          </a:bodyPr>
          <a:lstStyle/>
          <a:p>
            <a:endParaRPr dirty="0"/>
          </a:p>
          <a:p>
            <a:pPr>
              <a:defRPr sz="6000" b="1">
                <a:solidFill>
                  <a:srgbClr val="FFFFFF"/>
                </a:solidFill>
              </a:defRPr>
            </a:pPr>
            <a:r>
              <a:rPr lang="fr-FR" u="sng" dirty="0"/>
              <a:t>Projet Cocoon</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98 670</a:t>
            </a:r>
            <a:r>
              <a:rPr sz="1800" b="1" dirty="0">
                <a:solidFill>
                  <a:srgbClr val="FFFFFF"/>
                </a:solidFill>
              </a:rPr>
              <a:t> €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dirty="0" err="1">
                <a:solidFill>
                  <a:srgbClr val="FFFFFF"/>
                </a:solidFill>
              </a:rPr>
              <a:t>Gamme</a:t>
            </a:r>
            <a:r>
              <a:rPr sz="1800" b="1" dirty="0">
                <a:solidFill>
                  <a:srgbClr val="FFFFFF"/>
                </a:solidFill>
              </a:rPr>
              <a:t> </a:t>
            </a:r>
            <a:r>
              <a:rPr lang="fr-FR" sz="1800" b="1" dirty="0">
                <a:solidFill>
                  <a:srgbClr val="FFFFFF"/>
                </a:solidFill>
              </a:rPr>
              <a:t>Locatif+</a:t>
            </a:r>
            <a:endParaRPr sz="1800" b="1" dirty="0">
              <a:solidFill>
                <a:srgbClr val="FFFFFF"/>
              </a:solidFill>
            </a:endParaRPr>
          </a:p>
        </p:txBody>
      </p:sp>
      <p:pic>
        <p:nvPicPr>
          <p:cNvPr id="3" name="Picture 6">
            <a:extLst>
              <a:ext uri="{FF2B5EF4-FFF2-40B4-BE49-F238E27FC236}">
                <a16:creationId xmlns:a16="http://schemas.microsoft.com/office/drawing/2014/main" id="{13C005A8-75A3-36F2-9DF3-1A208C38CF96}"/>
              </a:ext>
            </a:extLst>
          </p:cNvPr>
          <p:cNvPicPr>
            <a:picLocks noChangeAspect="1"/>
          </p:cNvPicPr>
          <p:nvPr/>
        </p:nvPicPr>
        <p:blipFill>
          <a:blip r:embed="rId3"/>
          <a:srcRect/>
          <a:stretch/>
        </p:blipFill>
        <p:spPr>
          <a:xfrm>
            <a:off x="8229599" y="-36231"/>
            <a:ext cx="2471310"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AF83735-7D63-4C31-FA9E-2FF83709BB0E}"/>
              </a:ext>
            </a:extLst>
          </p:cNvPr>
          <p:cNvPicPr>
            <a:picLocks noChangeAspect="1"/>
          </p:cNvPicPr>
          <p:nvPr/>
        </p:nvPicPr>
        <p:blipFill>
          <a:blip r:embed="rId2"/>
          <a:srcRect/>
          <a:stretch/>
        </p:blipFill>
        <p:spPr>
          <a:xfrm>
            <a:off x="4104632" y="5539518"/>
            <a:ext cx="2479373" cy="891460"/>
          </a:xfrm>
          <a:prstGeom prst="rect">
            <a:avLst/>
          </a:prstGeom>
        </p:spPr>
      </p:pic>
      <p:sp>
        <p:nvSpPr>
          <p:cNvPr id="3" name="TextBox 3">
            <a:extLst>
              <a:ext uri="{FF2B5EF4-FFF2-40B4-BE49-F238E27FC236}">
                <a16:creationId xmlns:a16="http://schemas.microsoft.com/office/drawing/2014/main" id="{7150207D-96F8-9774-9A08-ED479141F2A3}"/>
              </a:ext>
            </a:extLst>
          </p:cNvPr>
          <p:cNvSpPr txBox="1"/>
          <p:nvPr/>
        </p:nvSpPr>
        <p:spPr>
          <a:xfrm>
            <a:off x="4388769" y="6698100"/>
            <a:ext cx="1612942" cy="646331"/>
          </a:xfrm>
          <a:prstGeom prst="rect">
            <a:avLst/>
          </a:prstGeom>
          <a:noFill/>
        </p:spPr>
        <p:txBody>
          <a:bodyPr wrap="none">
            <a:spAutoFit/>
          </a:bodyPr>
          <a:lstStyle/>
          <a:p>
            <a:pPr>
              <a:defRPr sz="3600" b="1">
                <a:solidFill>
                  <a:srgbClr val="C80000"/>
                </a:solidFill>
              </a:defRPr>
            </a:pPr>
            <a:r>
              <a:rPr lang="fr-FR" dirty="0"/>
              <a:t>Cocoon</a:t>
            </a:r>
            <a:endParaRPr dirty="0"/>
          </a:p>
        </p:txBody>
      </p:sp>
      <p:sp>
        <p:nvSpPr>
          <p:cNvPr id="4" name="TextBox 4">
            <a:extLst>
              <a:ext uri="{FF2B5EF4-FFF2-40B4-BE49-F238E27FC236}">
                <a16:creationId xmlns:a16="http://schemas.microsoft.com/office/drawing/2014/main" id="{D268AB25-F98D-460F-3739-38CB755FB4C7}"/>
              </a:ext>
            </a:extLst>
          </p:cNvPr>
          <p:cNvSpPr txBox="1"/>
          <p:nvPr/>
        </p:nvSpPr>
        <p:spPr>
          <a:xfrm>
            <a:off x="151915" y="584914"/>
            <a:ext cx="2938426" cy="4185761"/>
          </a:xfrm>
          <a:prstGeom prst="rect">
            <a:avLst/>
          </a:prstGeom>
          <a:noFill/>
        </p:spPr>
        <p:txBody>
          <a:bodyPr wrap="square">
            <a:spAutoFit/>
          </a:bodyPr>
          <a:lstStyle/>
          <a:p>
            <a:pPr algn="ctr"/>
            <a:r>
              <a:rPr lang="fr-FR" sz="1400" b="1" u="sng" dirty="0"/>
              <a:t>Surface habitable : 102 m²</a:t>
            </a:r>
          </a:p>
          <a:p>
            <a:pPr algn="ctr"/>
            <a:endParaRPr lang="fr-FR" sz="1400" u="sng" dirty="0"/>
          </a:p>
          <a:p>
            <a:pPr algn="ctr"/>
            <a:r>
              <a:rPr lang="fr-FR" sz="1400" dirty="0"/>
              <a:t>🛏️ 3 lits – 🚽 1 – 🛁 1 – 🗄️ 1 cellier</a:t>
            </a:r>
          </a:p>
          <a:p>
            <a:pPr algn="ctr"/>
            <a:r>
              <a:rPr lang="fr-FR" sz="1400" b="1" i="1" dirty="0"/>
              <a:t>Espace jour : +45 m²</a:t>
            </a:r>
          </a:p>
          <a:p>
            <a:pPr algn="ctr"/>
            <a:endParaRPr lang="fr-FR" sz="1400" i="1" dirty="0"/>
          </a:p>
          <a:p>
            <a:pPr algn="ctr"/>
            <a:r>
              <a:rPr lang="fr-FR" sz="1400" b="1" u="sng" dirty="0"/>
              <a:t>Annexes : 18  m²</a:t>
            </a:r>
            <a:endParaRPr lang="fr-FR" sz="1400" u="sng" dirty="0"/>
          </a:p>
          <a:p>
            <a:pPr algn="ctr"/>
            <a:r>
              <a:rPr lang="fr-FR" sz="1400" dirty="0"/>
              <a:t>Garage 1 🚗</a:t>
            </a:r>
            <a:br>
              <a:rPr lang="fr-FR" sz="1400" dirty="0"/>
            </a:br>
            <a:endParaRPr lang="fr-FR" sz="1400" dirty="0"/>
          </a:p>
          <a:p>
            <a:pPr algn="ctr"/>
            <a:r>
              <a:rPr lang="fr-FR" sz="1400" dirty="0"/>
              <a:t>Avec ses </a:t>
            </a:r>
            <a:r>
              <a:rPr lang="fr-FR" sz="1400" b="1" dirty="0"/>
              <a:t>3 chambres confortables, un dressing</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a:solidFill>
                  <a:srgbClr val="C00000"/>
                </a:solidFill>
              </a:rPr>
              <a:t>Cocoon</a:t>
            </a:r>
            <a:r>
              <a:rPr lang="fr-FR" sz="1400" dirty="0"/>
              <a:t> répondra à une demande forte de location. </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4F6C5276-CADC-B25A-0C6A-F9BE51AEB9F2}"/>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EDEC32FE-874F-D812-AA96-88E610810137}"/>
              </a:ext>
            </a:extLst>
          </p:cNvPr>
          <p:cNvPicPr>
            <a:picLocks noChangeAspect="1"/>
          </p:cNvPicPr>
          <p:nvPr/>
        </p:nvPicPr>
        <p:blipFill>
          <a:blip r:embed="rId4"/>
          <a:srcRect/>
          <a:stretch/>
        </p:blipFill>
        <p:spPr>
          <a:xfrm>
            <a:off x="6806843" y="5246698"/>
            <a:ext cx="3729880" cy="2098056"/>
          </a:xfrm>
          <a:prstGeom prst="rect">
            <a:avLst/>
          </a:prstGeom>
        </p:spPr>
      </p:pic>
      <p:pic>
        <p:nvPicPr>
          <p:cNvPr id="7" name="Picture 7">
            <a:extLst>
              <a:ext uri="{FF2B5EF4-FFF2-40B4-BE49-F238E27FC236}">
                <a16:creationId xmlns:a16="http://schemas.microsoft.com/office/drawing/2014/main" id="{A6BB7E96-DE13-E848-1AE5-28C98A6A230F}"/>
              </a:ext>
            </a:extLst>
          </p:cNvPr>
          <p:cNvPicPr>
            <a:picLocks noChangeAspect="1"/>
          </p:cNvPicPr>
          <p:nvPr/>
        </p:nvPicPr>
        <p:blipFill>
          <a:blip r:embed="rId5"/>
          <a:srcRect/>
          <a:stretch/>
        </p:blipFill>
        <p:spPr>
          <a:xfrm>
            <a:off x="151916" y="5246373"/>
            <a:ext cx="3729880" cy="2098058"/>
          </a:xfrm>
          <a:prstGeom prst="rect">
            <a:avLst/>
          </a:prstGeom>
        </p:spPr>
      </p:pic>
    </p:spTree>
    <p:extLst>
      <p:ext uri="{BB962C8B-B14F-4D97-AF65-F5344CB8AC3E}">
        <p14:creationId xmlns:p14="http://schemas.microsoft.com/office/powerpoint/2010/main" val="3271199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1845DE-FFB4-140B-2694-5EB4AE659788}"/>
              </a:ext>
            </a:extLst>
          </p:cNvPr>
          <p:cNvPicPr>
            <a:picLocks noChangeAspect="1"/>
          </p:cNvPicPr>
          <p:nvPr/>
        </p:nvPicPr>
        <p:blipFill>
          <a:blip r:embed="rId2"/>
          <a:srcRect/>
          <a:stretch/>
        </p:blipFill>
        <p:spPr>
          <a:xfrm>
            <a:off x="274322" y="768177"/>
            <a:ext cx="5795221" cy="3259812"/>
          </a:xfrm>
          <a:prstGeom prst="rect">
            <a:avLst/>
          </a:prstGeom>
        </p:spPr>
      </p:pic>
      <p:pic>
        <p:nvPicPr>
          <p:cNvPr id="3" name="Picture 2">
            <a:extLst>
              <a:ext uri="{FF2B5EF4-FFF2-40B4-BE49-F238E27FC236}">
                <a16:creationId xmlns:a16="http://schemas.microsoft.com/office/drawing/2014/main" id="{7C974848-EE46-E419-FC00-82D87D2A35E0}"/>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descr="ch1.jpeg">
            <a:extLst>
              <a:ext uri="{FF2B5EF4-FFF2-40B4-BE49-F238E27FC236}">
                <a16:creationId xmlns:a16="http://schemas.microsoft.com/office/drawing/2014/main" id="{30CE05DA-FE57-4880-FA22-BE08A47B655F}"/>
              </a:ext>
            </a:extLst>
          </p:cNvPr>
          <p:cNvPicPr>
            <a:picLocks noChangeAspect="1"/>
          </p:cNvPicPr>
          <p:nvPr/>
        </p:nvPicPr>
        <p:blipFill>
          <a:blip r:embed="rId4"/>
          <a:stretch>
            <a:fillRect/>
          </a:stretch>
        </p:blipFill>
        <p:spPr>
          <a:xfrm>
            <a:off x="274318" y="4680170"/>
            <a:ext cx="4280747" cy="2407920"/>
          </a:xfrm>
          <a:prstGeom prst="rect">
            <a:avLst/>
          </a:prstGeom>
        </p:spPr>
      </p:pic>
      <p:pic>
        <p:nvPicPr>
          <p:cNvPr id="5" name="Picture 4">
            <a:extLst>
              <a:ext uri="{FF2B5EF4-FFF2-40B4-BE49-F238E27FC236}">
                <a16:creationId xmlns:a16="http://schemas.microsoft.com/office/drawing/2014/main" id="{25BC5195-B547-EADE-7CDE-4582F7DDA4EE}"/>
              </a:ext>
            </a:extLst>
          </p:cNvPr>
          <p:cNvPicPr>
            <a:picLocks noChangeAspect="1"/>
          </p:cNvPicPr>
          <p:nvPr/>
        </p:nvPicPr>
        <p:blipFill>
          <a:blip r:embed="rId5"/>
          <a:srcRect/>
          <a:stretch/>
        </p:blipFill>
        <p:spPr>
          <a:xfrm>
            <a:off x="6408312" y="4680170"/>
            <a:ext cx="3611880" cy="2407920"/>
          </a:xfrm>
          <a:prstGeom prst="rect">
            <a:avLst/>
          </a:prstGeom>
        </p:spPr>
      </p:pic>
      <p:sp>
        <p:nvSpPr>
          <p:cNvPr id="6" name="TextBox 5">
            <a:extLst>
              <a:ext uri="{FF2B5EF4-FFF2-40B4-BE49-F238E27FC236}">
                <a16:creationId xmlns:a16="http://schemas.microsoft.com/office/drawing/2014/main" id="{48005050-854B-14A3-9458-0BCB3DA46307}"/>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E8A10540-56B7-AB72-6FC4-F2C01C8F82D0}"/>
              </a:ext>
            </a:extLst>
          </p:cNvPr>
          <p:cNvSpPr txBox="1"/>
          <p:nvPr/>
        </p:nvSpPr>
        <p:spPr>
          <a:xfrm>
            <a:off x="4646505" y="4486349"/>
            <a:ext cx="1501880" cy="2308324"/>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Cocoon</a:t>
            </a:r>
            <a:r>
              <a:rPr lang="fr-FR" b="1" i="1" dirty="0"/>
              <a:t> </a:t>
            </a:r>
            <a:r>
              <a:rPr lang="fr-FR" b="1" i="1" dirty="0" err="1"/>
              <a:t>reponds</a:t>
            </a:r>
            <a:r>
              <a:rPr lang="fr-FR" b="1" i="1" dirty="0"/>
              <a:t> aux attentes des locataires</a:t>
            </a:r>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27604EEA-CBCA-4D10-C8A2-2F59D433D010}"/>
              </a:ext>
            </a:extLst>
          </p:cNvPr>
          <p:cNvPicPr>
            <a:picLocks noChangeAspect="1"/>
          </p:cNvPicPr>
          <p:nvPr/>
        </p:nvPicPr>
        <p:blipFill>
          <a:blip r:embed="rId6"/>
          <a:srcRect/>
          <a:stretch/>
        </p:blipFill>
        <p:spPr>
          <a:xfrm>
            <a:off x="4691662" y="6580561"/>
            <a:ext cx="1411565" cy="507528"/>
          </a:xfrm>
          <a:prstGeom prst="rect">
            <a:avLst/>
          </a:prstGeom>
        </p:spPr>
      </p:pic>
    </p:spTree>
    <p:extLst>
      <p:ext uri="{BB962C8B-B14F-4D97-AF65-F5344CB8AC3E}">
        <p14:creationId xmlns:p14="http://schemas.microsoft.com/office/powerpoint/2010/main" val="3913406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6BADBB-02EE-CC1E-AE99-CB23EBC14311}"/>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2B3FB696-1B51-8FBE-30F6-35AA592FD5A7}"/>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961F361F-FBE0-9E4F-DB48-902C6D2596B7}"/>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C17A3A47-5D5F-F2C7-4EC9-7892F4F1CCB8}"/>
              </a:ext>
            </a:extLst>
          </p:cNvPr>
          <p:cNvSpPr txBox="1"/>
          <p:nvPr/>
        </p:nvSpPr>
        <p:spPr>
          <a:xfrm>
            <a:off x="7187066" y="1054536"/>
            <a:ext cx="3218575" cy="1107996"/>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Cocoon</a:t>
            </a:r>
            <a:r>
              <a:rPr lang="fr-FR" sz="2400" b="1" dirty="0"/>
              <a:t> devenait votre revenu locatif ?</a:t>
            </a:r>
            <a:endParaRPr sz="2400" b="1" dirty="0"/>
          </a:p>
        </p:txBody>
      </p:sp>
      <p:pic>
        <p:nvPicPr>
          <p:cNvPr id="6" name="Picture 5">
            <a:extLst>
              <a:ext uri="{FF2B5EF4-FFF2-40B4-BE49-F238E27FC236}">
                <a16:creationId xmlns:a16="http://schemas.microsoft.com/office/drawing/2014/main" id="{7B9A8254-DEDE-00C4-B563-657F41DD27C8}"/>
              </a:ext>
            </a:extLst>
          </p:cNvPr>
          <p:cNvPicPr>
            <a:picLocks noChangeAspect="1"/>
          </p:cNvPicPr>
          <p:nvPr/>
        </p:nvPicPr>
        <p:blipFill>
          <a:blip r:embed="rId4"/>
          <a:srcRect/>
          <a:stretch/>
        </p:blipFill>
        <p:spPr>
          <a:xfrm>
            <a:off x="7233491" y="264482"/>
            <a:ext cx="3050853"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4BA33A46-AC9F-955B-11A1-7D463228C8C2}"/>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052464D8-360E-B6B7-3071-4C80D98EE9D8}"/>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80E5DF88-59F8-B504-2596-4B5C5B9DE674}"/>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19C65796-F680-F473-2EC0-DF780354DC8A}"/>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43DE9DF9-4C2E-AD5B-EF78-F8BC6013627E}"/>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711771A7-7F2F-82DD-0167-454CD12D26B8}"/>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21A1120C-F882-B9C2-F300-8DB00E48C224}"/>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0713C509-0821-09DB-0429-82813A0EDFD7}"/>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275861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TotalTime>
  <Words>355</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AkayaTelivigala</vt:lpstr>
      <vt:lpstr>Arial</vt:lpstr>
      <vt:lpstr>Calibri</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Francois FOLTZENLOGEL</cp:lastModifiedBy>
  <cp:revision>14</cp:revision>
  <cp:lastPrinted>2025-09-15T08:56:10Z</cp:lastPrinted>
  <dcterms:created xsi:type="dcterms:W3CDTF">2013-01-27T09:14:16Z</dcterms:created>
  <dcterms:modified xsi:type="dcterms:W3CDTF">2025-10-09T12:50:34Z</dcterms:modified>
  <cp:category/>
</cp:coreProperties>
</file>