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10688638" cy="75628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10" d="100"/>
          <a:sy n="110" d="100"/>
        </p:scale>
        <p:origin x="1696"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2.jpg"/><Relationship Id="rId5" Type="http://schemas.openxmlformats.org/officeDocument/2006/relationships/image" Target="../media/image9.jp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4.emf"/><Relationship Id="rId2" Type="http://schemas.openxmlformats.org/officeDocument/2006/relationships/image" Target="../media/image10.jp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p:blipFill>
        <p:spPr>
          <a:xfrm>
            <a:off x="11575" y="0"/>
            <a:ext cx="10689336" cy="7562849"/>
          </a:xfrm>
          <a:prstGeom prst="rect">
            <a:avLst/>
          </a:prstGeom>
        </p:spPr>
      </p:pic>
      <p:sp>
        <p:nvSpPr>
          <p:cNvPr id="4" name="TextBox 3"/>
          <p:cNvSpPr txBox="1"/>
          <p:nvPr/>
        </p:nvSpPr>
        <p:spPr>
          <a:xfrm>
            <a:off x="543719" y="1002268"/>
            <a:ext cx="9601200" cy="738664"/>
          </a:xfrm>
          <a:prstGeom prst="rect">
            <a:avLst/>
          </a:prstGeom>
          <a:noFill/>
        </p:spPr>
        <p:txBody>
          <a:bodyPr wrap="square">
            <a:spAutoFit/>
          </a:bodyPr>
          <a:lstStyle/>
          <a:p>
            <a:endParaRPr dirty="0"/>
          </a:p>
          <a:p>
            <a:pPr algn="ctr">
              <a:defRPr sz="2400" b="1">
                <a:solidFill>
                  <a:srgbClr val="FFFFFF"/>
                </a:solidFill>
              </a:defRPr>
            </a:pPr>
            <a:r>
              <a:rPr dirty="0">
                <a:latin typeface="AkayaTelivigala" pitchFamily="2" charset="77"/>
                <a:cs typeface="AkayaTelivigala" pitchFamily="2" charset="77"/>
              </a:rPr>
              <a:t>Une </a:t>
            </a:r>
            <a:r>
              <a:rPr dirty="0" err="1">
                <a:latin typeface="AkayaTelivigala" pitchFamily="2" charset="77"/>
                <a:cs typeface="AkayaTelivigala" pitchFamily="2" charset="77"/>
              </a:rPr>
              <a:t>maison</a:t>
            </a:r>
            <a:r>
              <a:rPr dirty="0">
                <a:latin typeface="AkayaTelivigala" pitchFamily="2" charset="77"/>
                <a:cs typeface="AkayaTelivigala" pitchFamily="2" charset="77"/>
              </a:rPr>
              <a:t> pensée pour </a:t>
            </a:r>
            <a:r>
              <a:rPr lang="fr-FR" dirty="0">
                <a:latin typeface="AkayaTelivigala" pitchFamily="2" charset="77"/>
                <a:cs typeface="AkayaTelivigala" pitchFamily="2" charset="77"/>
              </a:rPr>
              <a:t>votre</a:t>
            </a:r>
            <a:r>
              <a:rPr dirty="0">
                <a:latin typeface="AkayaTelivigala" pitchFamily="2" charset="77"/>
                <a:cs typeface="AkayaTelivigala" pitchFamily="2" charset="77"/>
              </a:rPr>
              <a:t> </a:t>
            </a:r>
            <a:r>
              <a:rPr dirty="0" err="1">
                <a:latin typeface="AkayaTelivigala" pitchFamily="2" charset="77"/>
                <a:cs typeface="AkayaTelivigala" pitchFamily="2" charset="77"/>
              </a:rPr>
              <a:t>confort</a:t>
            </a:r>
            <a:r>
              <a:rPr lang="fr-FR" dirty="0">
                <a:latin typeface="AkayaTelivigala" pitchFamily="2" charset="77"/>
                <a:cs typeface="AkayaTelivigala" pitchFamily="2" charset="77"/>
              </a:rPr>
              <a:t>,</a:t>
            </a:r>
            <a:r>
              <a:rPr dirty="0">
                <a:latin typeface="AkayaTelivigala" pitchFamily="2" charset="77"/>
                <a:cs typeface="AkayaTelivigala" pitchFamily="2" charset="77"/>
              </a:rPr>
              <a:t> sans </a:t>
            </a:r>
            <a:r>
              <a:rPr dirty="0" err="1">
                <a:latin typeface="AkayaTelivigala" pitchFamily="2" charset="77"/>
                <a:cs typeface="AkayaTelivigala" pitchFamily="2" charset="77"/>
              </a:rPr>
              <a:t>compromis</a:t>
            </a:r>
            <a:r>
              <a:rPr dirty="0">
                <a:latin typeface="AkayaTelivigala" pitchFamily="2" charset="77"/>
                <a:cs typeface="AkayaTelivigala" pitchFamily="2" charset="77"/>
              </a:rPr>
              <a:t> sur le budget</a:t>
            </a:r>
          </a:p>
        </p:txBody>
      </p:sp>
      <p:sp>
        <p:nvSpPr>
          <p:cNvPr id="5" name="TextBox 4"/>
          <p:cNvSpPr txBox="1"/>
          <p:nvPr/>
        </p:nvSpPr>
        <p:spPr>
          <a:xfrm>
            <a:off x="816014" y="-192703"/>
            <a:ext cx="5272270" cy="1292662"/>
          </a:xfrm>
          <a:prstGeom prst="rect">
            <a:avLst/>
          </a:prstGeom>
          <a:noFill/>
        </p:spPr>
        <p:txBody>
          <a:bodyPr wrap="square">
            <a:spAutoFit/>
          </a:bodyPr>
          <a:lstStyle/>
          <a:p>
            <a:endParaRPr dirty="0"/>
          </a:p>
          <a:p>
            <a:pPr>
              <a:defRPr sz="6000" b="1">
                <a:solidFill>
                  <a:srgbClr val="FFFFFF"/>
                </a:solidFill>
              </a:defRPr>
            </a:pPr>
            <a:r>
              <a:rPr lang="fr-FR" u="sng" dirty="0"/>
              <a:t>Projet </a:t>
            </a:r>
            <a:r>
              <a:rPr lang="fr-FR" u="sng" dirty="0" err="1"/>
              <a:t>Myhome</a:t>
            </a:r>
            <a:endParaRPr u="sng" dirty="0"/>
          </a:p>
        </p:txBody>
      </p:sp>
      <p:sp>
        <p:nvSpPr>
          <p:cNvPr id="6" name="Rectangle 5"/>
          <p:cNvSpPr/>
          <p:nvPr/>
        </p:nvSpPr>
        <p:spPr>
          <a:xfrm>
            <a:off x="0" y="5641848"/>
            <a:ext cx="3657600" cy="137160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r>
              <a:rPr sz="1800" b="1" dirty="0">
                <a:solidFill>
                  <a:srgbClr val="FFFFFF"/>
                </a:solidFill>
              </a:rPr>
              <a:t>À </a:t>
            </a:r>
            <a:r>
              <a:rPr sz="1800" b="1" dirty="0" err="1">
                <a:solidFill>
                  <a:srgbClr val="FFFFFF"/>
                </a:solidFill>
              </a:rPr>
              <a:t>partir</a:t>
            </a:r>
            <a:r>
              <a:rPr sz="1800" b="1" dirty="0">
                <a:solidFill>
                  <a:srgbClr val="FFFFFF"/>
                </a:solidFill>
              </a:rPr>
              <a:t> de </a:t>
            </a:r>
            <a:r>
              <a:rPr lang="fr-FR" b="1" dirty="0">
                <a:solidFill>
                  <a:srgbClr val="FFFFFF"/>
                </a:solidFill>
              </a:rPr>
              <a:t>101 870</a:t>
            </a:r>
            <a:r>
              <a:rPr sz="1800" b="1" dirty="0">
                <a:solidFill>
                  <a:srgbClr val="FFFFFF"/>
                </a:solidFill>
              </a:rPr>
              <a:t> € TTC </a:t>
            </a:r>
            <a:r>
              <a:rPr sz="1800" b="1" dirty="0" err="1">
                <a:solidFill>
                  <a:srgbClr val="FFFFFF"/>
                </a:solidFill>
              </a:rPr>
              <a:t>en</a:t>
            </a:r>
            <a:r>
              <a:rPr sz="1800" b="1" dirty="0">
                <a:solidFill>
                  <a:srgbClr val="FFFFFF"/>
                </a:solidFill>
              </a:rPr>
              <a:t> CCMI*</a:t>
            </a:r>
          </a:p>
          <a:p>
            <a:r>
              <a:rPr sz="1800" b="1" dirty="0">
                <a:solidFill>
                  <a:srgbClr val="FFFFFF"/>
                </a:solidFill>
              </a:rPr>
              <a:t>Assurance DO comprise</a:t>
            </a:r>
          </a:p>
        </p:txBody>
      </p:sp>
      <p:sp>
        <p:nvSpPr>
          <p:cNvPr id="8" name="Rectangle 7"/>
          <p:cNvSpPr/>
          <p:nvPr/>
        </p:nvSpPr>
        <p:spPr>
          <a:xfrm>
            <a:off x="8912506" y="7013448"/>
            <a:ext cx="1776132" cy="54864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rPr>
              <a:t>Gamme ACCESS</a:t>
            </a:r>
          </a:p>
        </p:txBody>
      </p:sp>
      <p:pic>
        <p:nvPicPr>
          <p:cNvPr id="3" name="Picture 6">
            <a:extLst>
              <a:ext uri="{FF2B5EF4-FFF2-40B4-BE49-F238E27FC236}">
                <a16:creationId xmlns:a16="http://schemas.microsoft.com/office/drawing/2014/main" id="{BF224C37-86F4-8912-A891-73F2E623826C}"/>
              </a:ext>
            </a:extLst>
          </p:cNvPr>
          <p:cNvPicPr>
            <a:picLocks noChangeAspect="1"/>
          </p:cNvPicPr>
          <p:nvPr/>
        </p:nvPicPr>
        <p:blipFill>
          <a:blip r:embed="rId3"/>
          <a:srcRect/>
          <a:stretch/>
        </p:blipFill>
        <p:spPr>
          <a:xfrm>
            <a:off x="8229598" y="-36231"/>
            <a:ext cx="2471312" cy="88856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47479BB7-F11D-EA2C-7B27-63B7727E32CA}"/>
              </a:ext>
            </a:extLst>
          </p:cNvPr>
          <p:cNvPicPr>
            <a:picLocks noChangeAspect="1"/>
          </p:cNvPicPr>
          <p:nvPr/>
        </p:nvPicPr>
        <p:blipFill>
          <a:blip r:embed="rId2"/>
          <a:srcRect/>
          <a:stretch/>
        </p:blipFill>
        <p:spPr>
          <a:xfrm>
            <a:off x="4327466" y="5551093"/>
            <a:ext cx="2479376" cy="891460"/>
          </a:xfrm>
          <a:prstGeom prst="rect">
            <a:avLst/>
          </a:prstGeom>
        </p:spPr>
      </p:pic>
      <p:sp>
        <p:nvSpPr>
          <p:cNvPr id="3" name="TextBox 3">
            <a:extLst>
              <a:ext uri="{FF2B5EF4-FFF2-40B4-BE49-F238E27FC236}">
                <a16:creationId xmlns:a16="http://schemas.microsoft.com/office/drawing/2014/main" id="{3FE71C8C-30AF-A3E8-7147-CCF9333B8692}"/>
              </a:ext>
            </a:extLst>
          </p:cNvPr>
          <p:cNvSpPr txBox="1"/>
          <p:nvPr/>
        </p:nvSpPr>
        <p:spPr>
          <a:xfrm>
            <a:off x="4661806" y="6604795"/>
            <a:ext cx="1911101" cy="646331"/>
          </a:xfrm>
          <a:prstGeom prst="rect">
            <a:avLst/>
          </a:prstGeom>
          <a:noFill/>
        </p:spPr>
        <p:txBody>
          <a:bodyPr wrap="none">
            <a:spAutoFit/>
          </a:bodyPr>
          <a:lstStyle/>
          <a:p>
            <a:pPr>
              <a:defRPr sz="3600" b="1">
                <a:solidFill>
                  <a:srgbClr val="C80000"/>
                </a:solidFill>
              </a:defRPr>
            </a:pPr>
            <a:r>
              <a:rPr lang="fr-FR" dirty="0" err="1"/>
              <a:t>Myhome</a:t>
            </a:r>
            <a:endParaRPr dirty="0"/>
          </a:p>
        </p:txBody>
      </p:sp>
      <p:sp>
        <p:nvSpPr>
          <p:cNvPr id="4" name="TextBox 4">
            <a:extLst>
              <a:ext uri="{FF2B5EF4-FFF2-40B4-BE49-F238E27FC236}">
                <a16:creationId xmlns:a16="http://schemas.microsoft.com/office/drawing/2014/main" id="{0C30E29D-A11A-775E-CE62-82F228C1BF0D}"/>
              </a:ext>
            </a:extLst>
          </p:cNvPr>
          <p:cNvSpPr txBox="1"/>
          <p:nvPr/>
        </p:nvSpPr>
        <p:spPr>
          <a:xfrm>
            <a:off x="151915" y="584914"/>
            <a:ext cx="2938426" cy="4185761"/>
          </a:xfrm>
          <a:prstGeom prst="rect">
            <a:avLst/>
          </a:prstGeom>
          <a:noFill/>
        </p:spPr>
        <p:txBody>
          <a:bodyPr wrap="square">
            <a:spAutoFit/>
          </a:bodyPr>
          <a:lstStyle/>
          <a:p>
            <a:pPr algn="ctr"/>
            <a:r>
              <a:rPr lang="fr-FR" sz="1400" b="1" u="sng" dirty="0"/>
              <a:t>Surface habitable : 99,40 m²</a:t>
            </a:r>
          </a:p>
          <a:p>
            <a:pPr algn="ctr"/>
            <a:endParaRPr lang="fr-FR" sz="1400" u="sng" dirty="0"/>
          </a:p>
          <a:p>
            <a:pPr algn="ctr"/>
            <a:r>
              <a:rPr lang="fr-FR" sz="1400" dirty="0"/>
              <a:t>🛏️ 3 lits – 🚽 1 – 🛁 1 – 🗄️ 1 cellier</a:t>
            </a:r>
          </a:p>
          <a:p>
            <a:pPr algn="ctr"/>
            <a:r>
              <a:rPr lang="fr-FR" sz="1400" b="1" i="1" dirty="0"/>
              <a:t>Espace jour : +40 m²</a:t>
            </a:r>
          </a:p>
          <a:p>
            <a:pPr algn="ctr"/>
            <a:endParaRPr lang="fr-FR" sz="1400" i="1" dirty="0"/>
          </a:p>
          <a:p>
            <a:pPr algn="ctr"/>
            <a:r>
              <a:rPr lang="fr-FR" sz="1400" b="1" u="sng" dirty="0"/>
              <a:t>Annexes : 18,00 m²</a:t>
            </a:r>
            <a:endParaRPr lang="fr-FR" sz="1400" u="sng" dirty="0"/>
          </a:p>
          <a:p>
            <a:pPr algn="ctr"/>
            <a:r>
              <a:rPr lang="fr-FR" sz="1400" dirty="0"/>
              <a:t>Garage 1 🚗</a:t>
            </a:r>
            <a:br>
              <a:rPr lang="fr-FR" sz="1400" dirty="0"/>
            </a:br>
            <a:endParaRPr lang="fr-FR" sz="1400" dirty="0"/>
          </a:p>
          <a:p>
            <a:pPr algn="ctr"/>
            <a:r>
              <a:rPr lang="fr-FR" sz="1400" dirty="0"/>
              <a:t>Avec ses </a:t>
            </a:r>
            <a:r>
              <a:rPr lang="fr-FR" sz="1400" b="1" dirty="0"/>
              <a:t>3 chambres confortables</a:t>
            </a:r>
            <a:r>
              <a:rPr lang="fr-FR" sz="1400" dirty="0"/>
              <a:t> et son </a:t>
            </a:r>
            <a:r>
              <a:rPr lang="fr-FR" sz="1400" b="1" dirty="0"/>
              <a:t>grand séjour lumineux.</a:t>
            </a:r>
          </a:p>
          <a:p>
            <a:pPr algn="ctr"/>
            <a:endParaRPr lang="fr-FR" sz="1400" b="1" dirty="0">
              <a:solidFill>
                <a:srgbClr val="C00000"/>
              </a:solidFill>
            </a:endParaRPr>
          </a:p>
          <a:p>
            <a:pPr algn="ctr"/>
            <a:r>
              <a:rPr lang="fr-FR" sz="1400" b="1" dirty="0" err="1">
                <a:solidFill>
                  <a:srgbClr val="C00000"/>
                </a:solidFill>
              </a:rPr>
              <a:t>Myhome</a:t>
            </a:r>
            <a:r>
              <a:rPr lang="fr-FR" sz="1400" dirty="0"/>
              <a:t> est la maison idéale pour une famille qui cherche de l’espace et de la convivialité.</a:t>
            </a:r>
          </a:p>
          <a:p>
            <a:pPr algn="ctr"/>
            <a:endParaRPr lang="fr-FR" sz="1400" dirty="0"/>
          </a:p>
          <a:p>
            <a:pPr algn="ctr"/>
            <a:r>
              <a:rPr lang="fr-FR" sz="1400" dirty="0"/>
              <a:t>Bien pensée et facile à vivre, elle s’adapte parfaitement sur un terrain plat ou en légère pente.</a:t>
            </a:r>
          </a:p>
          <a:p>
            <a:endParaRPr sz="1400" dirty="0">
              <a:solidFill>
                <a:srgbClr val="000000"/>
              </a:solidFill>
            </a:endParaRPr>
          </a:p>
        </p:txBody>
      </p:sp>
      <p:pic>
        <p:nvPicPr>
          <p:cNvPr id="5" name="Picture 5" descr="trigono chat.jpg">
            <a:extLst>
              <a:ext uri="{FF2B5EF4-FFF2-40B4-BE49-F238E27FC236}">
                <a16:creationId xmlns:a16="http://schemas.microsoft.com/office/drawing/2014/main" id="{C5DCFFBD-0952-0588-FE4A-CA278D774C44}"/>
              </a:ext>
            </a:extLst>
          </p:cNvPr>
          <p:cNvPicPr>
            <a:picLocks noChangeAspect="1"/>
          </p:cNvPicPr>
          <p:nvPr/>
        </p:nvPicPr>
        <p:blipFill>
          <a:blip r:embed="rId3"/>
          <a:stretch>
            <a:fillRect/>
          </a:stretch>
        </p:blipFill>
        <p:spPr>
          <a:xfrm>
            <a:off x="3079394" y="192019"/>
            <a:ext cx="7457329" cy="4971552"/>
          </a:xfrm>
          <a:prstGeom prst="rect">
            <a:avLst/>
          </a:prstGeom>
        </p:spPr>
      </p:pic>
      <p:pic>
        <p:nvPicPr>
          <p:cNvPr id="6" name="Picture 6">
            <a:extLst>
              <a:ext uri="{FF2B5EF4-FFF2-40B4-BE49-F238E27FC236}">
                <a16:creationId xmlns:a16="http://schemas.microsoft.com/office/drawing/2014/main" id="{B4657AD7-F43B-FA7E-F744-AC88BFA0CE9A}"/>
              </a:ext>
            </a:extLst>
          </p:cNvPr>
          <p:cNvPicPr>
            <a:picLocks noChangeAspect="1"/>
          </p:cNvPicPr>
          <p:nvPr/>
        </p:nvPicPr>
        <p:blipFill>
          <a:blip r:embed="rId4"/>
          <a:srcRect/>
          <a:stretch/>
        </p:blipFill>
        <p:spPr>
          <a:xfrm>
            <a:off x="7349709" y="5289594"/>
            <a:ext cx="3187014" cy="2124676"/>
          </a:xfrm>
          <a:prstGeom prst="rect">
            <a:avLst/>
          </a:prstGeom>
        </p:spPr>
      </p:pic>
      <p:pic>
        <p:nvPicPr>
          <p:cNvPr id="7" name="Picture 7" descr="Séjour.jpeg">
            <a:extLst>
              <a:ext uri="{FF2B5EF4-FFF2-40B4-BE49-F238E27FC236}">
                <a16:creationId xmlns:a16="http://schemas.microsoft.com/office/drawing/2014/main" id="{0BA37002-B89B-5AE9-EDFE-94B7EC43BB9E}"/>
              </a:ext>
            </a:extLst>
          </p:cNvPr>
          <p:cNvPicPr>
            <a:picLocks noChangeAspect="1"/>
          </p:cNvPicPr>
          <p:nvPr/>
        </p:nvPicPr>
        <p:blipFill>
          <a:blip r:embed="rId5"/>
          <a:stretch>
            <a:fillRect/>
          </a:stretch>
        </p:blipFill>
        <p:spPr>
          <a:xfrm>
            <a:off x="151915" y="5246373"/>
            <a:ext cx="3729883" cy="2098059"/>
          </a:xfrm>
          <a:prstGeom prst="rect">
            <a:avLst/>
          </a:prstGeom>
        </p:spPr>
      </p:pic>
    </p:spTree>
    <p:extLst>
      <p:ext uri="{BB962C8B-B14F-4D97-AF65-F5344CB8AC3E}">
        <p14:creationId xmlns:p14="http://schemas.microsoft.com/office/powerpoint/2010/main" val="653509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3ADCCE-0B13-FFC9-3C55-B403F49CC9F6}"/>
              </a:ext>
            </a:extLst>
          </p:cNvPr>
          <p:cNvPicPr>
            <a:picLocks noChangeAspect="1"/>
          </p:cNvPicPr>
          <p:nvPr/>
        </p:nvPicPr>
        <p:blipFill>
          <a:blip r:embed="rId2"/>
          <a:srcRect/>
          <a:stretch/>
        </p:blipFill>
        <p:spPr>
          <a:xfrm>
            <a:off x="274320" y="768177"/>
            <a:ext cx="5795225" cy="3259813"/>
          </a:xfrm>
          <a:prstGeom prst="rect">
            <a:avLst/>
          </a:prstGeom>
        </p:spPr>
      </p:pic>
      <p:pic>
        <p:nvPicPr>
          <p:cNvPr id="3" name="Picture 2" descr="Ch1.jpeg">
            <a:extLst>
              <a:ext uri="{FF2B5EF4-FFF2-40B4-BE49-F238E27FC236}">
                <a16:creationId xmlns:a16="http://schemas.microsoft.com/office/drawing/2014/main" id="{093E66B9-A698-8060-05F9-55DE6B34689B}"/>
              </a:ext>
            </a:extLst>
          </p:cNvPr>
          <p:cNvPicPr>
            <a:picLocks noChangeAspect="1"/>
          </p:cNvPicPr>
          <p:nvPr/>
        </p:nvPicPr>
        <p:blipFill>
          <a:blip r:embed="rId3"/>
          <a:stretch>
            <a:fillRect/>
          </a:stretch>
        </p:blipFill>
        <p:spPr>
          <a:xfrm>
            <a:off x="6242464" y="457199"/>
            <a:ext cx="4114800" cy="2314575"/>
          </a:xfrm>
          <a:prstGeom prst="rect">
            <a:avLst/>
          </a:prstGeom>
        </p:spPr>
      </p:pic>
      <p:pic>
        <p:nvPicPr>
          <p:cNvPr id="4" name="Picture 3" descr="ch1.jpeg">
            <a:extLst>
              <a:ext uri="{FF2B5EF4-FFF2-40B4-BE49-F238E27FC236}">
                <a16:creationId xmlns:a16="http://schemas.microsoft.com/office/drawing/2014/main" id="{55D1A32F-E046-8633-F3F1-E31DFECAD734}"/>
              </a:ext>
            </a:extLst>
          </p:cNvPr>
          <p:cNvPicPr>
            <a:picLocks noChangeAspect="1"/>
          </p:cNvPicPr>
          <p:nvPr/>
        </p:nvPicPr>
        <p:blipFill>
          <a:blip r:embed="rId4"/>
          <a:stretch>
            <a:fillRect/>
          </a:stretch>
        </p:blipFill>
        <p:spPr>
          <a:xfrm>
            <a:off x="274318" y="4680170"/>
            <a:ext cx="4280747" cy="2407920"/>
          </a:xfrm>
          <a:prstGeom prst="rect">
            <a:avLst/>
          </a:prstGeom>
        </p:spPr>
      </p:pic>
      <p:pic>
        <p:nvPicPr>
          <p:cNvPr id="5" name="Picture 4" descr="cuisine.jpeg">
            <a:extLst>
              <a:ext uri="{FF2B5EF4-FFF2-40B4-BE49-F238E27FC236}">
                <a16:creationId xmlns:a16="http://schemas.microsoft.com/office/drawing/2014/main" id="{58F0EA12-CBE4-CE97-0615-5F7740A8B162}"/>
              </a:ext>
            </a:extLst>
          </p:cNvPr>
          <p:cNvPicPr>
            <a:picLocks noChangeAspect="1"/>
          </p:cNvPicPr>
          <p:nvPr/>
        </p:nvPicPr>
        <p:blipFill>
          <a:blip r:embed="rId5"/>
          <a:stretch>
            <a:fillRect/>
          </a:stretch>
        </p:blipFill>
        <p:spPr>
          <a:xfrm>
            <a:off x="6073879" y="4680170"/>
            <a:ext cx="4280747" cy="2407920"/>
          </a:xfrm>
          <a:prstGeom prst="rect">
            <a:avLst/>
          </a:prstGeom>
        </p:spPr>
      </p:pic>
      <p:sp>
        <p:nvSpPr>
          <p:cNvPr id="6" name="TextBox 5">
            <a:extLst>
              <a:ext uri="{FF2B5EF4-FFF2-40B4-BE49-F238E27FC236}">
                <a16:creationId xmlns:a16="http://schemas.microsoft.com/office/drawing/2014/main" id="{6E9DFDDD-FA03-07C7-439C-E8665F9A19FC}"/>
              </a:ext>
            </a:extLst>
          </p:cNvPr>
          <p:cNvSpPr txBox="1"/>
          <p:nvPr/>
        </p:nvSpPr>
        <p:spPr>
          <a:xfrm>
            <a:off x="6239826" y="2771774"/>
            <a:ext cx="4114800" cy="1938992"/>
          </a:xfrm>
          <a:prstGeom prst="rect">
            <a:avLst/>
          </a:prstGeom>
          <a:noFill/>
        </p:spPr>
        <p:txBody>
          <a:bodyPr wrap="square">
            <a:spAutoFit/>
          </a:bodyPr>
          <a:lstStyle/>
          <a:p>
            <a:pPr algn="just">
              <a:defRPr sz="1400">
                <a:solidFill>
                  <a:srgbClr val="000000"/>
                </a:solidFill>
              </a:defRPr>
            </a:pPr>
            <a:endParaRPr lang="fr-FR" sz="800" dirty="0"/>
          </a:p>
          <a:p>
            <a:pPr algn="just">
              <a:defRPr sz="1400">
                <a:solidFill>
                  <a:srgbClr val="000000"/>
                </a:solidFill>
              </a:defRPr>
            </a:pPr>
            <a:r>
              <a:rPr lang="fr-FR" i="1" u="sng" dirty="0"/>
              <a:t>Très belles prestations Proposées :</a:t>
            </a:r>
          </a:p>
          <a:p>
            <a:pPr algn="just">
              <a:defRPr sz="1400">
                <a:solidFill>
                  <a:srgbClr val="000000"/>
                </a:solidFill>
              </a:defRPr>
            </a:pPr>
            <a:r>
              <a:rPr lang="fr-FR" dirty="0"/>
              <a:t>-Dessous de toit PVC, écran sous toiture</a:t>
            </a:r>
          </a:p>
          <a:p>
            <a:pPr>
              <a:defRPr sz="1400">
                <a:solidFill>
                  <a:srgbClr val="000000"/>
                </a:solidFill>
              </a:defRPr>
            </a:pPr>
            <a:r>
              <a:rPr lang="fr-FR" dirty="0"/>
              <a:t>-Tuiles galbées rouges</a:t>
            </a:r>
          </a:p>
          <a:p>
            <a:pPr>
              <a:defRPr sz="1400">
                <a:solidFill>
                  <a:srgbClr val="000000"/>
                </a:solidFill>
              </a:defRPr>
            </a:pPr>
            <a:r>
              <a:rPr lang="fr-FR" dirty="0"/>
              <a:t>-Menuiseries extérieures PVC Blanc</a:t>
            </a:r>
          </a:p>
          <a:p>
            <a:pPr>
              <a:defRPr sz="1400">
                <a:solidFill>
                  <a:srgbClr val="000000"/>
                </a:solidFill>
              </a:defRPr>
            </a:pPr>
            <a:r>
              <a:rPr lang="fr-FR" dirty="0"/>
              <a:t>-Volets roulants motorisés avec domotique</a:t>
            </a:r>
          </a:p>
          <a:p>
            <a:pPr>
              <a:defRPr sz="1400">
                <a:solidFill>
                  <a:srgbClr val="000000"/>
                </a:solidFill>
              </a:defRPr>
            </a:pPr>
            <a:r>
              <a:rPr lang="fr-FR" dirty="0"/>
              <a:t>-Isolation conforme Re 20</a:t>
            </a:r>
          </a:p>
          <a:p>
            <a:pPr>
              <a:defRPr sz="1400">
                <a:solidFill>
                  <a:srgbClr val="000000"/>
                </a:solidFill>
              </a:defRPr>
            </a:pPr>
            <a:r>
              <a:rPr lang="fr-FR" dirty="0"/>
              <a:t>-Chauffage PAC air/air (climatisation en été)</a:t>
            </a:r>
          </a:p>
          <a:p>
            <a:pPr>
              <a:defRPr sz="1400">
                <a:solidFill>
                  <a:srgbClr val="000000"/>
                </a:solidFill>
              </a:defRPr>
            </a:pPr>
            <a:endParaRPr dirty="0"/>
          </a:p>
        </p:txBody>
      </p:sp>
      <p:sp>
        <p:nvSpPr>
          <p:cNvPr id="7" name="TextBox 6">
            <a:extLst>
              <a:ext uri="{FF2B5EF4-FFF2-40B4-BE49-F238E27FC236}">
                <a16:creationId xmlns:a16="http://schemas.microsoft.com/office/drawing/2014/main" id="{BB5816B7-7A4F-8FDA-47F6-AEDC46D9FF44}"/>
              </a:ext>
            </a:extLst>
          </p:cNvPr>
          <p:cNvSpPr txBox="1"/>
          <p:nvPr/>
        </p:nvSpPr>
        <p:spPr>
          <a:xfrm>
            <a:off x="4571999" y="4757322"/>
            <a:ext cx="1501880" cy="2092881"/>
          </a:xfrm>
          <a:prstGeom prst="rect">
            <a:avLst/>
          </a:prstGeom>
          <a:noFill/>
        </p:spPr>
        <p:txBody>
          <a:bodyPr wrap="square">
            <a:spAutoFit/>
          </a:bodyPr>
          <a:lstStyle/>
          <a:p>
            <a:pPr algn="ctr"/>
            <a:endParaRPr dirty="0"/>
          </a:p>
          <a:p>
            <a:pPr algn="ctr">
              <a:defRPr sz="1400">
                <a:solidFill>
                  <a:srgbClr val="000000"/>
                </a:solidFill>
              </a:defRPr>
            </a:pPr>
            <a:r>
              <a:rPr lang="fr-FR" dirty="0"/>
              <a:t>Choisissez vos finitions suivant vos envies et votre budget.</a:t>
            </a:r>
          </a:p>
          <a:p>
            <a:pPr algn="ctr">
              <a:defRPr sz="1400">
                <a:solidFill>
                  <a:srgbClr val="000000"/>
                </a:solidFill>
              </a:defRPr>
            </a:pPr>
            <a:r>
              <a:rPr lang="fr-FR" b="1" i="1" dirty="0"/>
              <a:t>Oui </a:t>
            </a:r>
            <a:r>
              <a:rPr lang="fr-FR" b="1" i="1" dirty="0" err="1">
                <a:solidFill>
                  <a:srgbClr val="C00000"/>
                </a:solidFill>
              </a:rPr>
              <a:t>Myhome</a:t>
            </a:r>
            <a:r>
              <a:rPr lang="fr-FR" b="1" i="1" dirty="0"/>
              <a:t> s’adapte à vous </a:t>
            </a:r>
            <a:r>
              <a:rPr lang="fr-FR" b="1" i="1" dirty="0">
                <a:sym typeface="Wingdings" pitchFamily="2" charset="2"/>
              </a:rPr>
              <a:t></a:t>
            </a:r>
            <a:endParaRPr lang="fr-FR" b="1" i="1" dirty="0"/>
          </a:p>
          <a:p>
            <a:pPr algn="ctr">
              <a:defRPr sz="1400">
                <a:solidFill>
                  <a:srgbClr val="000000"/>
                </a:solidFill>
              </a:defRPr>
            </a:pPr>
            <a:endParaRPr dirty="0"/>
          </a:p>
        </p:txBody>
      </p:sp>
      <p:pic>
        <p:nvPicPr>
          <p:cNvPr id="8" name="Picture 7">
            <a:extLst>
              <a:ext uri="{FF2B5EF4-FFF2-40B4-BE49-F238E27FC236}">
                <a16:creationId xmlns:a16="http://schemas.microsoft.com/office/drawing/2014/main" id="{18645D23-D3B5-45CD-B2B6-91447FF5C619}"/>
              </a:ext>
            </a:extLst>
          </p:cNvPr>
          <p:cNvPicPr>
            <a:picLocks noChangeAspect="1"/>
          </p:cNvPicPr>
          <p:nvPr/>
        </p:nvPicPr>
        <p:blipFill>
          <a:blip r:embed="rId6"/>
          <a:srcRect/>
          <a:stretch/>
        </p:blipFill>
        <p:spPr>
          <a:xfrm>
            <a:off x="4608689" y="6679439"/>
            <a:ext cx="1411565" cy="507529"/>
          </a:xfrm>
          <a:prstGeom prst="rect">
            <a:avLst/>
          </a:prstGeom>
        </p:spPr>
      </p:pic>
    </p:spTree>
    <p:extLst>
      <p:ext uri="{BB962C8B-B14F-4D97-AF65-F5344CB8AC3E}">
        <p14:creationId xmlns:p14="http://schemas.microsoft.com/office/powerpoint/2010/main" val="3485907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vant chatvie.jpg">
            <a:extLst>
              <a:ext uri="{FF2B5EF4-FFF2-40B4-BE49-F238E27FC236}">
                <a16:creationId xmlns:a16="http://schemas.microsoft.com/office/drawing/2014/main" id="{9943D22A-55D4-6A7D-F9A0-74B8AF9D60C0}"/>
              </a:ext>
            </a:extLst>
          </p:cNvPr>
          <p:cNvPicPr>
            <a:picLocks noChangeAspect="1"/>
          </p:cNvPicPr>
          <p:nvPr/>
        </p:nvPicPr>
        <p:blipFill>
          <a:blip r:embed="rId2"/>
          <a:stretch>
            <a:fillRect/>
          </a:stretch>
        </p:blipFill>
        <p:spPr>
          <a:xfrm>
            <a:off x="170148" y="144683"/>
            <a:ext cx="6786237" cy="4524158"/>
          </a:xfrm>
          <a:prstGeom prst="rect">
            <a:avLst/>
          </a:prstGeom>
        </p:spPr>
      </p:pic>
      <p:pic>
        <p:nvPicPr>
          <p:cNvPr id="3" name="Picture 2" descr="d264d75c-066a-422b-89be-b13c469ac77a.jpg">
            <a:extLst>
              <a:ext uri="{FF2B5EF4-FFF2-40B4-BE49-F238E27FC236}">
                <a16:creationId xmlns:a16="http://schemas.microsoft.com/office/drawing/2014/main" id="{C10CC26E-B046-B805-69C9-B990AA10FFAC}"/>
              </a:ext>
            </a:extLst>
          </p:cNvPr>
          <p:cNvPicPr>
            <a:picLocks noChangeAspect="1"/>
          </p:cNvPicPr>
          <p:nvPr/>
        </p:nvPicPr>
        <p:blipFill>
          <a:blip r:embed="rId3"/>
          <a:stretch>
            <a:fillRect/>
          </a:stretch>
        </p:blipFill>
        <p:spPr>
          <a:xfrm>
            <a:off x="7292062" y="4892588"/>
            <a:ext cx="2840867" cy="1892461"/>
          </a:xfrm>
          <a:prstGeom prst="rect">
            <a:avLst/>
          </a:prstGeom>
        </p:spPr>
      </p:pic>
      <p:sp>
        <p:nvSpPr>
          <p:cNvPr id="4" name="TextBox 3">
            <a:extLst>
              <a:ext uri="{FF2B5EF4-FFF2-40B4-BE49-F238E27FC236}">
                <a16:creationId xmlns:a16="http://schemas.microsoft.com/office/drawing/2014/main" id="{7F212961-6A28-3E6F-FBD5-88691D80FD00}"/>
              </a:ext>
            </a:extLst>
          </p:cNvPr>
          <p:cNvSpPr txBox="1"/>
          <p:nvPr/>
        </p:nvSpPr>
        <p:spPr>
          <a:xfrm>
            <a:off x="170148" y="6672221"/>
            <a:ext cx="10009202" cy="738664"/>
          </a:xfrm>
          <a:prstGeom prst="rect">
            <a:avLst/>
          </a:prstGeom>
          <a:noFill/>
        </p:spPr>
        <p:txBody>
          <a:bodyPr wrap="square">
            <a:spAutoFit/>
          </a:bodyPr>
          <a:lstStyle/>
          <a:p>
            <a:endParaRPr dirty="0"/>
          </a:p>
          <a:p>
            <a:pPr algn="just"/>
            <a:r>
              <a:rPr lang="fr-FR" sz="800" i="1" dirty="0"/>
              <a:t>* Document non contractuel. Illustrations, visuels 3D et aménagements présentés à titre indicatif et non compris dans le prix. Prix indiqués TTC en CCMI, assurance Dommages-Ouvrage comprise, hors frais de viabilisation, raccordements aux réseaux (VRD), taxes d’urbanisme et l’adaptation au sol. Le constructeur se réserve le droit de modifier sans préavis les modèles, plans, notices techniques et tarifs. La surface habitable est calculée selon la réglementation en vigueur. Toute reproduction, même partielle, est interdite. Descriptif à disposition sur simple demande en agence »</a:t>
            </a:r>
          </a:p>
        </p:txBody>
      </p:sp>
      <p:sp>
        <p:nvSpPr>
          <p:cNvPr id="5" name="TextBox 4">
            <a:extLst>
              <a:ext uri="{FF2B5EF4-FFF2-40B4-BE49-F238E27FC236}">
                <a16:creationId xmlns:a16="http://schemas.microsoft.com/office/drawing/2014/main" id="{EF7F2DE9-684D-87A6-A1C5-E7BEBA7B28BA}"/>
              </a:ext>
            </a:extLst>
          </p:cNvPr>
          <p:cNvSpPr txBox="1"/>
          <p:nvPr/>
        </p:nvSpPr>
        <p:spPr>
          <a:xfrm>
            <a:off x="7187066" y="1054536"/>
            <a:ext cx="3050857" cy="1477328"/>
          </a:xfrm>
          <a:prstGeom prst="rect">
            <a:avLst/>
          </a:prstGeom>
          <a:noFill/>
        </p:spPr>
        <p:txBody>
          <a:bodyPr wrap="square">
            <a:spAutoFit/>
          </a:bodyPr>
          <a:lstStyle/>
          <a:p>
            <a:endParaRPr dirty="0"/>
          </a:p>
          <a:p>
            <a:pPr algn="ctr">
              <a:defRPr sz="1000">
                <a:solidFill>
                  <a:srgbClr val="000000"/>
                </a:solidFill>
              </a:defRPr>
            </a:pPr>
            <a:r>
              <a:rPr lang="fr-FR" sz="2400" b="1" dirty="0"/>
              <a:t>Et si </a:t>
            </a:r>
            <a:r>
              <a:rPr lang="fr-FR" sz="2400" b="1" i="1" dirty="0" err="1">
                <a:solidFill>
                  <a:srgbClr val="C00000"/>
                </a:solidFill>
              </a:rPr>
              <a:t>Myhome</a:t>
            </a:r>
            <a:r>
              <a:rPr lang="fr-FR" sz="2400" b="1" dirty="0"/>
              <a:t> devenait enfin votre chez vous ?</a:t>
            </a:r>
            <a:endParaRPr sz="2400" b="1" dirty="0"/>
          </a:p>
        </p:txBody>
      </p:sp>
      <p:pic>
        <p:nvPicPr>
          <p:cNvPr id="6" name="Picture 5">
            <a:extLst>
              <a:ext uri="{FF2B5EF4-FFF2-40B4-BE49-F238E27FC236}">
                <a16:creationId xmlns:a16="http://schemas.microsoft.com/office/drawing/2014/main" id="{9DEC5012-6ED9-2E19-C57B-0E8D3DAAFCAD}"/>
              </a:ext>
            </a:extLst>
          </p:cNvPr>
          <p:cNvPicPr>
            <a:picLocks noChangeAspect="1"/>
          </p:cNvPicPr>
          <p:nvPr/>
        </p:nvPicPr>
        <p:blipFill>
          <a:blip r:embed="rId4"/>
          <a:srcRect/>
          <a:stretch/>
        </p:blipFill>
        <p:spPr>
          <a:xfrm>
            <a:off x="7233490" y="264482"/>
            <a:ext cx="3050856" cy="1096936"/>
          </a:xfrm>
          <a:prstGeom prst="rect">
            <a:avLst/>
          </a:prstGeom>
        </p:spPr>
      </p:pic>
      <p:pic>
        <p:nvPicPr>
          <p:cNvPr id="7" name="Image 6" descr="Une image contenant noir, obscurité&#10;&#10;Le contenu généré par l’IA peut être incorrect.">
            <a:extLst>
              <a:ext uri="{FF2B5EF4-FFF2-40B4-BE49-F238E27FC236}">
                <a16:creationId xmlns:a16="http://schemas.microsoft.com/office/drawing/2014/main" id="{32608648-4CF6-DA0F-4DC8-B84FF77901F3}"/>
              </a:ext>
            </a:extLst>
          </p:cNvPr>
          <p:cNvPicPr>
            <a:picLocks noChangeAspect="1"/>
          </p:cNvPicPr>
          <p:nvPr/>
        </p:nvPicPr>
        <p:blipFill>
          <a:blip r:embed="rId5"/>
          <a:stretch>
            <a:fillRect/>
          </a:stretch>
        </p:blipFill>
        <p:spPr>
          <a:xfrm>
            <a:off x="8292691" y="3767078"/>
            <a:ext cx="932453" cy="932453"/>
          </a:xfrm>
          <a:prstGeom prst="rect">
            <a:avLst/>
          </a:prstGeom>
        </p:spPr>
      </p:pic>
      <p:sp>
        <p:nvSpPr>
          <p:cNvPr id="8" name="ZoneTexte 7">
            <a:extLst>
              <a:ext uri="{FF2B5EF4-FFF2-40B4-BE49-F238E27FC236}">
                <a16:creationId xmlns:a16="http://schemas.microsoft.com/office/drawing/2014/main" id="{C61F2DDA-6E67-0E55-ABF5-8E3016AD4899}"/>
              </a:ext>
            </a:extLst>
          </p:cNvPr>
          <p:cNvSpPr txBox="1"/>
          <p:nvPr/>
        </p:nvSpPr>
        <p:spPr>
          <a:xfrm>
            <a:off x="8093373" y="4615589"/>
            <a:ext cx="1331088" cy="276999"/>
          </a:xfrm>
          <a:prstGeom prst="rect">
            <a:avLst/>
          </a:prstGeom>
          <a:noFill/>
        </p:spPr>
        <p:txBody>
          <a:bodyPr wrap="square" rtlCol="0">
            <a:spAutoFit/>
          </a:bodyPr>
          <a:lstStyle/>
          <a:p>
            <a:r>
              <a:rPr lang="fr-FR" sz="1200" dirty="0"/>
              <a:t>MAISONSMAG.FR</a:t>
            </a:r>
          </a:p>
        </p:txBody>
      </p:sp>
      <p:sp>
        <p:nvSpPr>
          <p:cNvPr id="9" name="ZoneTexte 8">
            <a:extLst>
              <a:ext uri="{FF2B5EF4-FFF2-40B4-BE49-F238E27FC236}">
                <a16:creationId xmlns:a16="http://schemas.microsoft.com/office/drawing/2014/main" id="{6D9067B4-6C65-6785-1843-E2DE647876AD}"/>
              </a:ext>
            </a:extLst>
          </p:cNvPr>
          <p:cNvSpPr txBox="1"/>
          <p:nvPr/>
        </p:nvSpPr>
        <p:spPr>
          <a:xfrm>
            <a:off x="322354" y="4859075"/>
            <a:ext cx="6481823" cy="923330"/>
          </a:xfrm>
          <a:prstGeom prst="rect">
            <a:avLst/>
          </a:prstGeom>
          <a:noFill/>
        </p:spPr>
        <p:txBody>
          <a:bodyPr wrap="square" rtlCol="0">
            <a:spAutoFit/>
          </a:bodyPr>
          <a:lstStyle/>
          <a:p>
            <a:pPr algn="ctr"/>
            <a:r>
              <a:rPr lang="fr-FR" i="1" dirty="0">
                <a:solidFill>
                  <a:srgbClr val="C00000"/>
                </a:solidFill>
                <a:latin typeface="AkayaTelivigala" pitchFamily="2" charset="77"/>
                <a:cs typeface="AkayaTelivigala" pitchFamily="2" charset="77"/>
              </a:rPr>
              <a:t>Du premier rendez-vous à la remise des clés, nous faisons plus que construire votre maison : nous bâtissons ensemble votre projet de vie durable, entouré par une équipe humaine, pro et passionnée.</a:t>
            </a:r>
          </a:p>
        </p:txBody>
      </p:sp>
      <p:pic>
        <p:nvPicPr>
          <p:cNvPr id="10" name="Image 9" descr="Une image contenant Police, logo, Graphique, conception&#10;&#10;Le contenu généré par l’IA peut être incorrect.">
            <a:extLst>
              <a:ext uri="{FF2B5EF4-FFF2-40B4-BE49-F238E27FC236}">
                <a16:creationId xmlns:a16="http://schemas.microsoft.com/office/drawing/2014/main" id="{EE895BB9-A549-16BD-5499-47B3308E3D70}"/>
              </a:ext>
            </a:extLst>
          </p:cNvPr>
          <p:cNvPicPr>
            <a:picLocks noChangeAspect="1"/>
          </p:cNvPicPr>
          <p:nvPr/>
        </p:nvPicPr>
        <p:blipFill>
          <a:blip r:embed="rId6"/>
          <a:stretch>
            <a:fillRect/>
          </a:stretch>
        </p:blipFill>
        <p:spPr>
          <a:xfrm>
            <a:off x="9309481" y="2781381"/>
            <a:ext cx="720896" cy="719339"/>
          </a:xfrm>
          <a:prstGeom prst="rect">
            <a:avLst/>
          </a:prstGeom>
        </p:spPr>
      </p:pic>
      <p:sp>
        <p:nvSpPr>
          <p:cNvPr id="11" name="ZoneTexte 10">
            <a:extLst>
              <a:ext uri="{FF2B5EF4-FFF2-40B4-BE49-F238E27FC236}">
                <a16:creationId xmlns:a16="http://schemas.microsoft.com/office/drawing/2014/main" id="{C9C512AE-E6E6-9945-6DB1-768D77B434A0}"/>
              </a:ext>
            </a:extLst>
          </p:cNvPr>
          <p:cNvSpPr txBox="1"/>
          <p:nvPr/>
        </p:nvSpPr>
        <p:spPr>
          <a:xfrm>
            <a:off x="322354" y="5838818"/>
            <a:ext cx="1772664" cy="954107"/>
          </a:xfrm>
          <a:prstGeom prst="rect">
            <a:avLst/>
          </a:prstGeom>
          <a:noFill/>
        </p:spPr>
        <p:txBody>
          <a:bodyPr wrap="square" rtlCol="0">
            <a:spAutoFit/>
          </a:bodyPr>
          <a:lstStyle/>
          <a:p>
            <a:pPr algn="ctr"/>
            <a:r>
              <a:rPr lang="fr-FR" sz="1400" b="1" u="sng" dirty="0"/>
              <a:t>Agence Clermont </a:t>
            </a:r>
            <a:r>
              <a:rPr lang="fr-FR" sz="1400" b="1" u="sng" dirty="0" err="1"/>
              <a:t>Fd</a:t>
            </a:r>
            <a:endParaRPr lang="fr-FR" sz="1400" b="1" u="sng" dirty="0"/>
          </a:p>
          <a:p>
            <a:pPr algn="ctr"/>
            <a:r>
              <a:rPr lang="fr-FR" sz="1400" dirty="0"/>
              <a:t>49 Rue de la Ganne</a:t>
            </a:r>
          </a:p>
          <a:p>
            <a:pPr algn="ctr"/>
            <a:r>
              <a:rPr lang="fr-FR" sz="1400" dirty="0"/>
              <a:t>63 170 AUBIERE</a:t>
            </a:r>
          </a:p>
          <a:p>
            <a:pPr algn="ctr"/>
            <a:r>
              <a:rPr lang="fr-FR" sz="1400" dirty="0"/>
              <a:t>04 73 90 00 90</a:t>
            </a:r>
          </a:p>
        </p:txBody>
      </p:sp>
      <p:sp>
        <p:nvSpPr>
          <p:cNvPr id="12" name="ZoneTexte 11">
            <a:extLst>
              <a:ext uri="{FF2B5EF4-FFF2-40B4-BE49-F238E27FC236}">
                <a16:creationId xmlns:a16="http://schemas.microsoft.com/office/drawing/2014/main" id="{D16F5E8F-691E-E6D6-CB2B-9DA93DBC7962}"/>
              </a:ext>
            </a:extLst>
          </p:cNvPr>
          <p:cNvSpPr txBox="1"/>
          <p:nvPr/>
        </p:nvSpPr>
        <p:spPr>
          <a:xfrm>
            <a:off x="2481237" y="5855570"/>
            <a:ext cx="1899709" cy="954107"/>
          </a:xfrm>
          <a:prstGeom prst="rect">
            <a:avLst/>
          </a:prstGeom>
          <a:noFill/>
        </p:spPr>
        <p:txBody>
          <a:bodyPr wrap="square" rtlCol="0">
            <a:spAutoFit/>
          </a:bodyPr>
          <a:lstStyle/>
          <a:p>
            <a:pPr algn="ctr"/>
            <a:r>
              <a:rPr lang="fr-FR" sz="1400" b="1" u="sng" dirty="0"/>
              <a:t>Agence Thiers</a:t>
            </a:r>
          </a:p>
          <a:p>
            <a:pPr algn="ctr"/>
            <a:r>
              <a:rPr lang="fr-FR" sz="1400" dirty="0"/>
              <a:t>1 Voie Romaine</a:t>
            </a:r>
          </a:p>
          <a:p>
            <a:pPr algn="ctr"/>
            <a:r>
              <a:rPr lang="fr-FR" sz="1400" dirty="0"/>
              <a:t>63 920 PESCHADOIRES</a:t>
            </a:r>
          </a:p>
          <a:p>
            <a:pPr algn="ctr"/>
            <a:r>
              <a:rPr lang="fr-FR" sz="1400" dirty="0"/>
              <a:t>04 73 80 10 00</a:t>
            </a:r>
          </a:p>
        </p:txBody>
      </p:sp>
      <p:sp>
        <p:nvSpPr>
          <p:cNvPr id="13" name="ZoneTexte 12">
            <a:extLst>
              <a:ext uri="{FF2B5EF4-FFF2-40B4-BE49-F238E27FC236}">
                <a16:creationId xmlns:a16="http://schemas.microsoft.com/office/drawing/2014/main" id="{B740E172-1875-2733-9E90-C866CDEC6935}"/>
              </a:ext>
            </a:extLst>
          </p:cNvPr>
          <p:cNvSpPr txBox="1"/>
          <p:nvPr/>
        </p:nvSpPr>
        <p:spPr>
          <a:xfrm>
            <a:off x="4767166" y="5838818"/>
            <a:ext cx="2037011" cy="954107"/>
          </a:xfrm>
          <a:prstGeom prst="rect">
            <a:avLst/>
          </a:prstGeom>
          <a:noFill/>
        </p:spPr>
        <p:txBody>
          <a:bodyPr wrap="square" rtlCol="0">
            <a:spAutoFit/>
          </a:bodyPr>
          <a:lstStyle/>
          <a:p>
            <a:pPr algn="ctr"/>
            <a:r>
              <a:rPr lang="fr-FR" sz="1400" b="1" u="sng" dirty="0"/>
              <a:t>Agence Vichy</a:t>
            </a:r>
          </a:p>
          <a:p>
            <a:pPr algn="ctr"/>
            <a:r>
              <a:rPr lang="fr-FR" sz="1400" dirty="0"/>
              <a:t>127 Av. de Vichy</a:t>
            </a:r>
          </a:p>
          <a:p>
            <a:pPr algn="ctr"/>
            <a:r>
              <a:rPr lang="fr-FR" sz="1400" dirty="0"/>
              <a:t>03 700 BELLERIVE/ Allier</a:t>
            </a:r>
          </a:p>
          <a:p>
            <a:pPr algn="ctr"/>
            <a:r>
              <a:rPr lang="fr-FR" sz="1400" dirty="0"/>
              <a:t>04 73 30 50 90</a:t>
            </a:r>
          </a:p>
        </p:txBody>
      </p:sp>
      <p:pic>
        <p:nvPicPr>
          <p:cNvPr id="14" name="Image 13">
            <a:extLst>
              <a:ext uri="{FF2B5EF4-FFF2-40B4-BE49-F238E27FC236}">
                <a16:creationId xmlns:a16="http://schemas.microsoft.com/office/drawing/2014/main" id="{4C7C8DB7-E074-A4DF-7F3E-5FC8908D4CBF}"/>
              </a:ext>
            </a:extLst>
          </p:cNvPr>
          <p:cNvPicPr>
            <a:picLocks noChangeAspect="1"/>
          </p:cNvPicPr>
          <p:nvPr/>
        </p:nvPicPr>
        <p:blipFill>
          <a:blip r:embed="rId7"/>
          <a:stretch>
            <a:fillRect/>
          </a:stretch>
        </p:blipFill>
        <p:spPr>
          <a:xfrm>
            <a:off x="7460817" y="2612343"/>
            <a:ext cx="1496377" cy="1057416"/>
          </a:xfrm>
          <a:prstGeom prst="rect">
            <a:avLst/>
          </a:prstGeom>
        </p:spPr>
      </p:pic>
    </p:spTree>
    <p:extLst>
      <p:ext uri="{BB962C8B-B14F-4D97-AF65-F5344CB8AC3E}">
        <p14:creationId xmlns:p14="http://schemas.microsoft.com/office/powerpoint/2010/main" val="26101472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TotalTime>
  <Words>363</Words>
  <Application>Microsoft Macintosh PowerPoint</Application>
  <PresentationFormat>Personnalisé</PresentationFormat>
  <Paragraphs>49</Paragraphs>
  <Slides>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vt:i4>
      </vt:variant>
    </vt:vector>
  </HeadingPairs>
  <TitlesOfParts>
    <vt:vector size="9" baseType="lpstr">
      <vt:lpstr>AkayaTelivigala</vt:lpstr>
      <vt:lpstr>Arial</vt:lpstr>
      <vt:lpstr>Calibri</vt:lpstr>
      <vt:lpstr>Wingdings</vt:lpstr>
      <vt:lpstr>Office Theme</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Morgan Roux</cp:lastModifiedBy>
  <cp:revision>9</cp:revision>
  <cp:lastPrinted>2025-09-08T08:26:37Z</cp:lastPrinted>
  <dcterms:created xsi:type="dcterms:W3CDTF">2013-01-27T09:14:16Z</dcterms:created>
  <dcterms:modified xsi:type="dcterms:W3CDTF">2025-09-16T14:38:39Z</dcterms:modified>
  <cp:category/>
</cp:coreProperties>
</file>