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199372" y="1004947"/>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un bel</a:t>
            </a:r>
            <a:r>
              <a:rPr dirty="0">
                <a:latin typeface="AkayaTelivigala" pitchFamily="2" charset="77"/>
                <a:cs typeface="AkayaTelivigala" pitchFamily="2" charset="77"/>
              </a:rPr>
              <a:t> </a:t>
            </a:r>
            <a:r>
              <a:rPr lang="fr-FR" dirty="0">
                <a:latin typeface="AkayaTelivigala" pitchFamily="2" charset="77"/>
                <a:cs typeface="AkayaTelivigala" pitchFamily="2" charset="77"/>
              </a:rPr>
              <a:t>investissement aux normes PMR</a:t>
            </a:r>
            <a:endParaRPr dirty="0">
              <a:latin typeface="AkayaTelivigala" pitchFamily="2" charset="77"/>
              <a:cs typeface="AkayaTelivigala" pitchFamily="2" charset="77"/>
            </a:endParaRPr>
          </a:p>
        </p:txBody>
      </p:sp>
      <p:sp>
        <p:nvSpPr>
          <p:cNvPr id="5" name="TextBox 4"/>
          <p:cNvSpPr txBox="1"/>
          <p:nvPr/>
        </p:nvSpPr>
        <p:spPr>
          <a:xfrm>
            <a:off x="816014" y="-192703"/>
            <a:ext cx="4751409" cy="1292662"/>
          </a:xfrm>
          <a:prstGeom prst="rect">
            <a:avLst/>
          </a:prstGeom>
          <a:noFill/>
        </p:spPr>
        <p:txBody>
          <a:bodyPr wrap="square">
            <a:spAutoFit/>
          </a:bodyPr>
          <a:lstStyle/>
          <a:p>
            <a:endParaRPr dirty="0"/>
          </a:p>
          <a:p>
            <a:pPr>
              <a:defRPr sz="6000" b="1">
                <a:solidFill>
                  <a:srgbClr val="FFFFFF"/>
                </a:solidFill>
              </a:defRPr>
            </a:pPr>
            <a:r>
              <a:rPr lang="fr-FR" u="sng" dirty="0"/>
              <a:t>Projet </a:t>
            </a:r>
            <a:r>
              <a:rPr lang="fr-FR" u="sng" dirty="0" err="1"/>
              <a:t>Lodji</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95 620</a:t>
            </a:r>
            <a:r>
              <a:rPr sz="1800" b="1" dirty="0">
                <a:solidFill>
                  <a:srgbClr val="FFFFFF"/>
                </a:solidFill>
              </a:rPr>
              <a:t> €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dirty="0" err="1">
                <a:solidFill>
                  <a:srgbClr val="FFFFFF"/>
                </a:solidFill>
              </a:rPr>
              <a:t>Gamme</a:t>
            </a:r>
            <a:r>
              <a:rPr sz="1800" b="1" dirty="0">
                <a:solidFill>
                  <a:srgbClr val="FFFFFF"/>
                </a:solidFill>
              </a:rPr>
              <a:t> </a:t>
            </a:r>
            <a:r>
              <a:rPr lang="fr-FR" sz="1800" b="1" dirty="0">
                <a:solidFill>
                  <a:srgbClr val="FFFFFF"/>
                </a:solidFill>
              </a:rPr>
              <a:t>Locatif+</a:t>
            </a:r>
            <a:endParaRPr sz="1800" b="1" dirty="0">
              <a:solidFill>
                <a:srgbClr val="FFFFFF"/>
              </a:solidFill>
            </a:endParaRPr>
          </a:p>
        </p:txBody>
      </p:sp>
      <p:pic>
        <p:nvPicPr>
          <p:cNvPr id="3" name="Picture 6">
            <a:extLst>
              <a:ext uri="{FF2B5EF4-FFF2-40B4-BE49-F238E27FC236}">
                <a16:creationId xmlns:a16="http://schemas.microsoft.com/office/drawing/2014/main" id="{97F28EFA-957A-EDF4-B85D-22D70322D1E6}"/>
              </a:ext>
            </a:extLst>
          </p:cNvPr>
          <p:cNvPicPr>
            <a:picLocks noChangeAspect="1"/>
          </p:cNvPicPr>
          <p:nvPr/>
        </p:nvPicPr>
        <p:blipFill>
          <a:blip r:embed="rId3"/>
          <a:srcRect/>
          <a:stretch/>
        </p:blipFill>
        <p:spPr>
          <a:xfrm>
            <a:off x="8229599" y="-36231"/>
            <a:ext cx="2471310"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9016BF3-5F8B-48E3-3926-D0A345C89FB9}"/>
              </a:ext>
            </a:extLst>
          </p:cNvPr>
          <p:cNvPicPr>
            <a:picLocks noChangeAspect="1"/>
          </p:cNvPicPr>
          <p:nvPr/>
        </p:nvPicPr>
        <p:blipFill>
          <a:blip r:embed="rId2"/>
          <a:srcRect/>
          <a:stretch/>
        </p:blipFill>
        <p:spPr>
          <a:xfrm>
            <a:off x="4327467" y="5551093"/>
            <a:ext cx="2479373" cy="891460"/>
          </a:xfrm>
          <a:prstGeom prst="rect">
            <a:avLst/>
          </a:prstGeom>
        </p:spPr>
      </p:pic>
      <p:sp>
        <p:nvSpPr>
          <p:cNvPr id="3" name="TextBox 3">
            <a:extLst>
              <a:ext uri="{FF2B5EF4-FFF2-40B4-BE49-F238E27FC236}">
                <a16:creationId xmlns:a16="http://schemas.microsoft.com/office/drawing/2014/main" id="{5DFE73B8-C286-EC3A-1C41-A496666815CE}"/>
              </a:ext>
            </a:extLst>
          </p:cNvPr>
          <p:cNvSpPr txBox="1"/>
          <p:nvPr/>
        </p:nvSpPr>
        <p:spPr>
          <a:xfrm>
            <a:off x="4899343" y="6601948"/>
            <a:ext cx="1109599" cy="646331"/>
          </a:xfrm>
          <a:prstGeom prst="rect">
            <a:avLst/>
          </a:prstGeom>
          <a:noFill/>
        </p:spPr>
        <p:txBody>
          <a:bodyPr wrap="none">
            <a:spAutoFit/>
          </a:bodyPr>
          <a:lstStyle/>
          <a:p>
            <a:pPr>
              <a:defRPr sz="3600" b="1">
                <a:solidFill>
                  <a:srgbClr val="C80000"/>
                </a:solidFill>
              </a:defRPr>
            </a:pPr>
            <a:r>
              <a:rPr lang="fr-FR" dirty="0" err="1"/>
              <a:t>Lodji</a:t>
            </a:r>
            <a:endParaRPr dirty="0"/>
          </a:p>
        </p:txBody>
      </p:sp>
      <p:sp>
        <p:nvSpPr>
          <p:cNvPr id="4" name="TextBox 4">
            <a:extLst>
              <a:ext uri="{FF2B5EF4-FFF2-40B4-BE49-F238E27FC236}">
                <a16:creationId xmlns:a16="http://schemas.microsoft.com/office/drawing/2014/main" id="{F3045B61-E9E1-65F3-86C1-CF1651942851}"/>
              </a:ext>
            </a:extLst>
          </p:cNvPr>
          <p:cNvSpPr txBox="1"/>
          <p:nvPr/>
        </p:nvSpPr>
        <p:spPr>
          <a:xfrm>
            <a:off x="151915" y="584914"/>
            <a:ext cx="2938426" cy="3970318"/>
          </a:xfrm>
          <a:prstGeom prst="rect">
            <a:avLst/>
          </a:prstGeom>
          <a:noFill/>
        </p:spPr>
        <p:txBody>
          <a:bodyPr wrap="square">
            <a:spAutoFit/>
          </a:bodyPr>
          <a:lstStyle/>
          <a:p>
            <a:pPr algn="ctr"/>
            <a:r>
              <a:rPr lang="fr-FR" sz="1400" b="1" u="sng" dirty="0"/>
              <a:t>Surface habitable : 95 m²</a:t>
            </a:r>
          </a:p>
          <a:p>
            <a:pPr algn="ctr"/>
            <a:endParaRPr lang="fr-FR" sz="1400" u="sng" dirty="0"/>
          </a:p>
          <a:p>
            <a:pPr algn="ctr"/>
            <a:r>
              <a:rPr lang="fr-FR" sz="1400" dirty="0"/>
              <a:t>🛏️ 3 lits – 🚽 1 – 🛁 1 – 🗄️ 1 cellier</a:t>
            </a:r>
          </a:p>
          <a:p>
            <a:pPr algn="ctr"/>
            <a:r>
              <a:rPr lang="fr-FR" sz="1400" b="1" i="1" dirty="0"/>
              <a:t>Espace jour : +39 m²</a:t>
            </a:r>
          </a:p>
          <a:p>
            <a:pPr algn="ctr"/>
            <a:endParaRPr lang="fr-FR" sz="1400" i="1" dirty="0"/>
          </a:p>
          <a:p>
            <a:pPr algn="ctr"/>
            <a:r>
              <a:rPr lang="fr-FR" sz="1400" b="1" u="sng" dirty="0"/>
              <a:t>Annexes : 19,00 m²</a:t>
            </a:r>
            <a:endParaRPr lang="fr-FR" sz="1400" u="sng" dirty="0"/>
          </a:p>
          <a:p>
            <a:pPr algn="ctr"/>
            <a:r>
              <a:rPr lang="fr-FR" sz="1400" dirty="0"/>
              <a:t>Garage 1 🚗</a:t>
            </a:r>
            <a:br>
              <a:rPr lang="fr-FR" sz="1400" dirty="0"/>
            </a:br>
            <a:endParaRPr lang="fr-FR" sz="1400" dirty="0"/>
          </a:p>
          <a:p>
            <a:pPr algn="ctr"/>
            <a:r>
              <a:rPr lang="fr-FR" sz="1400" dirty="0"/>
              <a:t>Avec ses </a:t>
            </a:r>
            <a:r>
              <a:rPr lang="fr-FR" sz="1400" b="1" dirty="0"/>
              <a:t>3 chambres confortables, un dressing</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err="1">
                <a:solidFill>
                  <a:srgbClr val="C00000"/>
                </a:solidFill>
              </a:rPr>
              <a:t>Lodji</a:t>
            </a:r>
            <a:r>
              <a:rPr lang="fr-FR" sz="1400" dirty="0"/>
              <a:t> attirera des locataires sérieux. </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03C9A73C-6D36-83C6-2231-027529B51622}"/>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5698DFB2-DA69-41A4-95F0-5A7D52046AB8}"/>
              </a:ext>
            </a:extLst>
          </p:cNvPr>
          <p:cNvPicPr>
            <a:picLocks noChangeAspect="1"/>
          </p:cNvPicPr>
          <p:nvPr/>
        </p:nvPicPr>
        <p:blipFill>
          <a:blip r:embed="rId4"/>
          <a:srcRect/>
          <a:stretch/>
        </p:blipFill>
        <p:spPr>
          <a:xfrm>
            <a:off x="7349709" y="5455584"/>
            <a:ext cx="3187013" cy="1792695"/>
          </a:xfrm>
          <a:prstGeom prst="rect">
            <a:avLst/>
          </a:prstGeom>
        </p:spPr>
      </p:pic>
      <p:pic>
        <p:nvPicPr>
          <p:cNvPr id="7" name="Picture 7">
            <a:extLst>
              <a:ext uri="{FF2B5EF4-FFF2-40B4-BE49-F238E27FC236}">
                <a16:creationId xmlns:a16="http://schemas.microsoft.com/office/drawing/2014/main" id="{025875BB-CF16-C05D-B5B6-2B1580896096}"/>
              </a:ext>
            </a:extLst>
          </p:cNvPr>
          <p:cNvPicPr>
            <a:picLocks noChangeAspect="1"/>
          </p:cNvPicPr>
          <p:nvPr/>
        </p:nvPicPr>
        <p:blipFill>
          <a:blip r:embed="rId5"/>
          <a:srcRect/>
          <a:stretch/>
        </p:blipFill>
        <p:spPr>
          <a:xfrm>
            <a:off x="151915" y="5246373"/>
            <a:ext cx="3729882" cy="2098058"/>
          </a:xfrm>
          <a:prstGeom prst="rect">
            <a:avLst/>
          </a:prstGeom>
        </p:spPr>
      </p:pic>
    </p:spTree>
    <p:extLst>
      <p:ext uri="{BB962C8B-B14F-4D97-AF65-F5344CB8AC3E}">
        <p14:creationId xmlns:p14="http://schemas.microsoft.com/office/powerpoint/2010/main" val="4201271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EF70FC-875C-2DC9-40C5-2E83675F75D4}"/>
              </a:ext>
            </a:extLst>
          </p:cNvPr>
          <p:cNvPicPr>
            <a:picLocks noChangeAspect="1"/>
          </p:cNvPicPr>
          <p:nvPr/>
        </p:nvPicPr>
        <p:blipFill>
          <a:blip r:embed="rId2"/>
          <a:srcRect/>
          <a:stretch/>
        </p:blipFill>
        <p:spPr>
          <a:xfrm>
            <a:off x="274321" y="768177"/>
            <a:ext cx="5795223" cy="3259812"/>
          </a:xfrm>
          <a:prstGeom prst="rect">
            <a:avLst/>
          </a:prstGeom>
        </p:spPr>
      </p:pic>
      <p:pic>
        <p:nvPicPr>
          <p:cNvPr id="3" name="Picture 2">
            <a:extLst>
              <a:ext uri="{FF2B5EF4-FFF2-40B4-BE49-F238E27FC236}">
                <a16:creationId xmlns:a16="http://schemas.microsoft.com/office/drawing/2014/main" id="{6FFFB55D-CE65-0B69-8D28-431ED2B7B319}"/>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descr="ch1.jpeg">
            <a:extLst>
              <a:ext uri="{FF2B5EF4-FFF2-40B4-BE49-F238E27FC236}">
                <a16:creationId xmlns:a16="http://schemas.microsoft.com/office/drawing/2014/main" id="{E4A4B2B4-A7DD-03C5-C078-4791BE204854}"/>
              </a:ext>
            </a:extLst>
          </p:cNvPr>
          <p:cNvPicPr>
            <a:picLocks noChangeAspect="1"/>
          </p:cNvPicPr>
          <p:nvPr/>
        </p:nvPicPr>
        <p:blipFill>
          <a:blip r:embed="rId4"/>
          <a:stretch>
            <a:fillRect/>
          </a:stretch>
        </p:blipFill>
        <p:spPr>
          <a:xfrm>
            <a:off x="274318" y="4680170"/>
            <a:ext cx="4280747" cy="2407920"/>
          </a:xfrm>
          <a:prstGeom prst="rect">
            <a:avLst/>
          </a:prstGeom>
        </p:spPr>
      </p:pic>
      <p:pic>
        <p:nvPicPr>
          <p:cNvPr id="5" name="Picture 4">
            <a:extLst>
              <a:ext uri="{FF2B5EF4-FFF2-40B4-BE49-F238E27FC236}">
                <a16:creationId xmlns:a16="http://schemas.microsoft.com/office/drawing/2014/main" id="{D0D86DF5-2424-57E3-A619-9E4F30A802BD}"/>
              </a:ext>
            </a:extLst>
          </p:cNvPr>
          <p:cNvPicPr>
            <a:picLocks noChangeAspect="1"/>
          </p:cNvPicPr>
          <p:nvPr/>
        </p:nvPicPr>
        <p:blipFill>
          <a:blip r:embed="rId5"/>
          <a:srcRect/>
          <a:stretch/>
        </p:blipFill>
        <p:spPr>
          <a:xfrm>
            <a:off x="6408312" y="4680170"/>
            <a:ext cx="3611880" cy="2407920"/>
          </a:xfrm>
          <a:prstGeom prst="rect">
            <a:avLst/>
          </a:prstGeom>
        </p:spPr>
      </p:pic>
      <p:sp>
        <p:nvSpPr>
          <p:cNvPr id="6" name="TextBox 5">
            <a:extLst>
              <a:ext uri="{FF2B5EF4-FFF2-40B4-BE49-F238E27FC236}">
                <a16:creationId xmlns:a16="http://schemas.microsoft.com/office/drawing/2014/main" id="{7006F971-908E-3CA9-86CE-930DF8D12F25}"/>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42CF6A3D-F872-1A6A-61B6-1A859EBBB066}"/>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err="1">
                <a:solidFill>
                  <a:srgbClr val="C00000"/>
                </a:solidFill>
              </a:rPr>
              <a:t>Lodji</a:t>
            </a:r>
            <a:r>
              <a:rPr lang="fr-FR" b="1" i="1" dirty="0"/>
              <a:t> vous assurera des revenus locatifs</a:t>
            </a:r>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9FBA78DF-9AD9-D20E-0C4F-C71C684DE9B9}"/>
              </a:ext>
            </a:extLst>
          </p:cNvPr>
          <p:cNvPicPr>
            <a:picLocks noChangeAspect="1"/>
          </p:cNvPicPr>
          <p:nvPr/>
        </p:nvPicPr>
        <p:blipFill>
          <a:blip r:embed="rId6"/>
          <a:srcRect/>
          <a:stretch/>
        </p:blipFill>
        <p:spPr>
          <a:xfrm>
            <a:off x="4608689" y="6679439"/>
            <a:ext cx="1411565" cy="507528"/>
          </a:xfrm>
          <a:prstGeom prst="rect">
            <a:avLst/>
          </a:prstGeom>
        </p:spPr>
      </p:pic>
    </p:spTree>
    <p:extLst>
      <p:ext uri="{BB962C8B-B14F-4D97-AF65-F5344CB8AC3E}">
        <p14:creationId xmlns:p14="http://schemas.microsoft.com/office/powerpoint/2010/main" val="603323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CF7AD8-B3B3-AFAB-DC14-66F983144BD0}"/>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7E1D4506-29CD-458C-20D8-2585A0337933}"/>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4F3948E3-5F81-DDEB-EF85-CC7992863A58}"/>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4F00C6B7-B878-99B6-779F-013D0BC3C1F8}"/>
              </a:ext>
            </a:extLst>
          </p:cNvPr>
          <p:cNvSpPr txBox="1"/>
          <p:nvPr/>
        </p:nvSpPr>
        <p:spPr>
          <a:xfrm>
            <a:off x="7187066" y="1054536"/>
            <a:ext cx="3218575" cy="1107996"/>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err="1">
                <a:solidFill>
                  <a:srgbClr val="C00000"/>
                </a:solidFill>
              </a:rPr>
              <a:t>Lodji</a:t>
            </a:r>
            <a:r>
              <a:rPr lang="fr-FR" sz="2400" b="1" dirty="0"/>
              <a:t> devenait votre revenu locatif ?</a:t>
            </a:r>
            <a:endParaRPr sz="2400" b="1" dirty="0"/>
          </a:p>
        </p:txBody>
      </p:sp>
      <p:pic>
        <p:nvPicPr>
          <p:cNvPr id="6" name="Picture 5">
            <a:extLst>
              <a:ext uri="{FF2B5EF4-FFF2-40B4-BE49-F238E27FC236}">
                <a16:creationId xmlns:a16="http://schemas.microsoft.com/office/drawing/2014/main" id="{4DB95C6E-2A8A-810E-6921-AE17904BEFD8}"/>
              </a:ext>
            </a:extLst>
          </p:cNvPr>
          <p:cNvPicPr>
            <a:picLocks noChangeAspect="1"/>
          </p:cNvPicPr>
          <p:nvPr/>
        </p:nvPicPr>
        <p:blipFill>
          <a:blip r:embed="rId4"/>
          <a:srcRect/>
          <a:stretch/>
        </p:blipFill>
        <p:spPr>
          <a:xfrm>
            <a:off x="7233491" y="264482"/>
            <a:ext cx="3050853"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B8401F62-915E-EBF7-C6A7-A6AE743B9EBF}"/>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A7D202F0-8074-ED09-227D-9CDF73B9BBD5}"/>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6080980E-3DE0-FDA4-E6D4-411AB2CDDE54}"/>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E0629C7B-B0E5-845D-2527-1AF4E51D02B3}"/>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00E9314F-2D90-C159-3326-F387EFCAE7EE}"/>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30C07A0C-F11D-CD69-BE34-BC328C11C6EC}"/>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98BF3486-5FD0-5CFF-C819-3579105FAC47}"/>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46B46861-9AD4-6B10-6B7F-C477631F9EB7}"/>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7844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354</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AkayaTelivigala</vt:lpstr>
      <vt:lpstr>Arial</vt:lpstr>
      <vt:lpstr>Calibri</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12</cp:revision>
  <cp:lastPrinted>2025-09-13T08:21:42Z</cp:lastPrinted>
  <dcterms:created xsi:type="dcterms:W3CDTF">2013-01-27T09:14:16Z</dcterms:created>
  <dcterms:modified xsi:type="dcterms:W3CDTF">2025-09-16T14:41:03Z</dcterms:modified>
  <cp:category/>
</cp:coreProperties>
</file>